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80" r:id="rId10"/>
    <p:sldId id="265" r:id="rId11"/>
    <p:sldId id="266" r:id="rId12"/>
    <p:sldId id="267" r:id="rId13"/>
    <p:sldId id="268" r:id="rId14"/>
    <p:sldId id="277" r:id="rId15"/>
    <p:sldId id="269" r:id="rId16"/>
    <p:sldId id="270" r:id="rId17"/>
    <p:sldId id="271" r:id="rId18"/>
    <p:sldId id="273" r:id="rId19"/>
    <p:sldId id="272" r:id="rId20"/>
    <p:sldId id="278" r:id="rId21"/>
    <p:sldId id="279" r:id="rId22"/>
    <p:sldId id="276" r:id="rId23"/>
    <p:sldId id="264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4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1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7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4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5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4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3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7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C09F9-6FEE-4F37-8030-FA9E460699E4}" type="datetimeFigureOut">
              <a:rPr lang="en-GB" smtClean="0"/>
              <a:t>14/05/2018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EBFCE-E1AA-4E75-84E5-3BC036E64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86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" y="3752850"/>
            <a:ext cx="31051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accent6">
                    <a:lumMod val="75000"/>
                  </a:schemeClr>
                </a:solidFill>
              </a:rPr>
              <a:t>Cataloguing Shells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smtClean="0"/>
              <a:t>…the complicated way.</a:t>
            </a:r>
            <a:endParaRPr lang="en-GB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12509" b="13309"/>
          <a:stretch/>
        </p:blipFill>
        <p:spPr bwMode="auto">
          <a:xfrm>
            <a:off x="6477000" y="2939042"/>
            <a:ext cx="2435352" cy="38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3786" r="51042" b="17443"/>
          <a:stretch/>
        </p:blipFill>
        <p:spPr bwMode="auto">
          <a:xfrm>
            <a:off x="152400" y="76201"/>
            <a:ext cx="2362200" cy="345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4380">
            <a:off x="6288593" y="687141"/>
            <a:ext cx="2961815" cy="146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1166">
            <a:off x="3257723" y="5114890"/>
            <a:ext cx="2464458" cy="8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8946">
            <a:off x="2402845" y="849130"/>
            <a:ext cx="2308647" cy="104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17242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3038">
            <a:off x="4058863" y="1770833"/>
            <a:ext cx="839787" cy="3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65532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50000"/>
                  </a:schemeClr>
                </a:solidFill>
              </a:rPr>
              <a:t>Andre Meredith – SCSA – Pretoria Club – May 2018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51816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Initial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Decide: Cloud or Local</a:t>
            </a:r>
          </a:p>
          <a:p>
            <a:r>
              <a:rPr lang="en-ZA" dirty="0" smtClean="0"/>
              <a:t>Create Folder Structure</a:t>
            </a:r>
          </a:p>
          <a:p>
            <a:pPr lvl="1"/>
            <a:r>
              <a:rPr lang="en-ZA" dirty="0" smtClean="0"/>
              <a:t>Family</a:t>
            </a:r>
          </a:p>
          <a:p>
            <a:pPr lvl="2"/>
            <a:r>
              <a:rPr lang="en-ZA" dirty="0" smtClean="0">
                <a:solidFill>
                  <a:srgbClr val="0070C0"/>
                </a:solidFill>
              </a:rPr>
              <a:t>Genus</a:t>
            </a:r>
          </a:p>
          <a:p>
            <a:pPr lvl="3"/>
            <a:r>
              <a:rPr lang="en-ZA" dirty="0" smtClean="0">
                <a:solidFill>
                  <a:srgbClr val="00B050"/>
                </a:solidFill>
              </a:rPr>
              <a:t>Species + Subspecies + forms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5063990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 room for expansion!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IRCERT\Dropbox\4. Shell Collection\3. Articles\APM\Cataloguing Shells\Folder cypo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/>
          <a:stretch/>
        </p:blipFill>
        <p:spPr bwMode="auto">
          <a:xfrm>
            <a:off x="6988878" y="152400"/>
            <a:ext cx="2078922" cy="64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RCERT\Dropbox\4. Shell Collection\3. Articles\APM\Cataloguing Shells\Folder gene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27756"/>
            <a:ext cx="831433" cy="5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lbow Connector 7"/>
          <p:cNvCxnSpPr/>
          <p:nvPr/>
        </p:nvCxnSpPr>
        <p:spPr>
          <a:xfrm flipV="1">
            <a:off x="2514600" y="2779776"/>
            <a:ext cx="2819400" cy="725424"/>
          </a:xfrm>
          <a:prstGeom prst="bentConnector3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6705600" y="304800"/>
            <a:ext cx="283278" cy="6355369"/>
          </a:xfrm>
          <a:prstGeom prst="leftBrace">
            <a:avLst>
              <a:gd name="adj1" fmla="val 66436"/>
              <a:gd name="adj2" fmla="val 48561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Elbow Connector 12"/>
          <p:cNvCxnSpPr/>
          <p:nvPr/>
        </p:nvCxnSpPr>
        <p:spPr>
          <a:xfrm>
            <a:off x="6094335" y="2781992"/>
            <a:ext cx="611265" cy="60905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34000" y="2667000"/>
            <a:ext cx="765048" cy="2133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88" y="2380869"/>
            <a:ext cx="384141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371600"/>
            <a:ext cx="3857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Initial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Create Unique Numbering System</a:t>
            </a:r>
          </a:p>
          <a:p>
            <a:pPr lvl="1"/>
            <a:r>
              <a:rPr lang="en-ZA" dirty="0"/>
              <a:t>At lowest level: </a:t>
            </a:r>
            <a:r>
              <a:rPr lang="en-ZA" dirty="0" err="1">
                <a:solidFill>
                  <a:srgbClr val="00B050"/>
                </a:solidFill>
              </a:rPr>
              <a:t>gen</a:t>
            </a:r>
            <a:r>
              <a:rPr lang="en-ZA" dirty="0" err="1"/>
              <a:t>_</a:t>
            </a:r>
            <a:r>
              <a:rPr lang="en-ZA" dirty="0" err="1">
                <a:solidFill>
                  <a:srgbClr val="00B0F0"/>
                </a:solidFill>
              </a:rPr>
              <a:t>spe</a:t>
            </a:r>
            <a:r>
              <a:rPr lang="en-ZA" dirty="0" err="1"/>
              <a:t>_</a:t>
            </a:r>
            <a:r>
              <a:rPr lang="en-ZA" dirty="0" err="1">
                <a:solidFill>
                  <a:srgbClr val="FFC000"/>
                </a:solidFill>
              </a:rPr>
              <a:t>sub</a:t>
            </a:r>
            <a:endParaRPr lang="en-ZA" dirty="0">
              <a:solidFill>
                <a:srgbClr val="FFC000"/>
              </a:solidFill>
            </a:endParaRPr>
          </a:p>
          <a:p>
            <a:pPr lvl="2"/>
            <a:r>
              <a:rPr lang="en-ZA" i="1" dirty="0" err="1">
                <a:solidFill>
                  <a:srgbClr val="00B050"/>
                </a:solidFill>
              </a:rPr>
              <a:t>Erosaria</a:t>
            </a:r>
            <a:r>
              <a:rPr lang="en-ZA" i="1" dirty="0">
                <a:solidFill>
                  <a:srgbClr val="00B05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citrina</a:t>
            </a:r>
            <a:r>
              <a:rPr lang="en-ZA" i="1" dirty="0"/>
              <a:t> </a:t>
            </a:r>
            <a:r>
              <a:rPr lang="en-ZA" i="1" dirty="0" err="1">
                <a:solidFill>
                  <a:srgbClr val="FFC000"/>
                </a:solidFill>
              </a:rPr>
              <a:t>citrina</a:t>
            </a:r>
            <a:r>
              <a:rPr lang="en-ZA" dirty="0"/>
              <a:t>: </a:t>
            </a:r>
            <a:r>
              <a:rPr lang="en-ZA" dirty="0" err="1">
                <a:solidFill>
                  <a:srgbClr val="00B050"/>
                </a:solidFill>
              </a:rPr>
              <a:t>ero</a:t>
            </a:r>
            <a:r>
              <a:rPr lang="en-ZA" dirty="0" err="1"/>
              <a:t>_</a:t>
            </a:r>
            <a:r>
              <a:rPr lang="en-ZA" dirty="0" err="1">
                <a:solidFill>
                  <a:srgbClr val="00B0F0"/>
                </a:solidFill>
              </a:rPr>
              <a:t>cit</a:t>
            </a:r>
            <a:r>
              <a:rPr lang="en-ZA" dirty="0" err="1"/>
              <a:t>_</a:t>
            </a:r>
            <a:r>
              <a:rPr lang="en-ZA" dirty="0" err="1">
                <a:solidFill>
                  <a:srgbClr val="FFC000"/>
                </a:solidFill>
              </a:rPr>
              <a:t>cit</a:t>
            </a:r>
            <a:endParaRPr lang="en-ZA" dirty="0">
              <a:solidFill>
                <a:srgbClr val="FFC000"/>
              </a:solidFill>
            </a:endParaRPr>
          </a:p>
          <a:p>
            <a:pPr lvl="2"/>
            <a:r>
              <a:rPr lang="en-ZA" i="1" dirty="0" err="1">
                <a:solidFill>
                  <a:srgbClr val="00B050"/>
                </a:solidFill>
              </a:rPr>
              <a:t>Erosaria</a:t>
            </a:r>
            <a:r>
              <a:rPr lang="en-ZA" i="1" dirty="0">
                <a:solidFill>
                  <a:srgbClr val="00B05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citrina</a:t>
            </a:r>
            <a:r>
              <a:rPr lang="en-ZA" i="1" dirty="0"/>
              <a:t> </a:t>
            </a:r>
            <a:r>
              <a:rPr lang="en-ZA" i="1" dirty="0" err="1">
                <a:solidFill>
                  <a:srgbClr val="FFC000"/>
                </a:solidFill>
              </a:rPr>
              <a:t>dauphinensis</a:t>
            </a:r>
            <a:r>
              <a:rPr lang="en-ZA" dirty="0"/>
              <a:t>: </a:t>
            </a:r>
            <a:r>
              <a:rPr lang="en-ZA" dirty="0" err="1">
                <a:solidFill>
                  <a:srgbClr val="00B050"/>
                </a:solidFill>
              </a:rPr>
              <a:t>ero</a:t>
            </a:r>
            <a:r>
              <a:rPr lang="en-ZA" dirty="0" err="1"/>
              <a:t>_</a:t>
            </a:r>
            <a:r>
              <a:rPr lang="en-ZA" dirty="0" err="1">
                <a:solidFill>
                  <a:srgbClr val="00B0F0"/>
                </a:solidFill>
              </a:rPr>
              <a:t>cit</a:t>
            </a:r>
            <a:r>
              <a:rPr lang="en-ZA" dirty="0" err="1"/>
              <a:t>_</a:t>
            </a:r>
            <a:r>
              <a:rPr lang="en-ZA" dirty="0" err="1">
                <a:solidFill>
                  <a:srgbClr val="FFC000"/>
                </a:solidFill>
              </a:rPr>
              <a:t>dau</a:t>
            </a:r>
            <a:endParaRPr lang="en-ZA" dirty="0">
              <a:solidFill>
                <a:srgbClr val="FFC000"/>
              </a:solidFill>
            </a:endParaRPr>
          </a:p>
          <a:p>
            <a:pPr lvl="2"/>
            <a:r>
              <a:rPr lang="en-ZA" i="1" dirty="0" err="1">
                <a:solidFill>
                  <a:srgbClr val="00B050"/>
                </a:solidFill>
              </a:rPr>
              <a:t>Erronea</a:t>
            </a:r>
            <a:r>
              <a:rPr lang="en-ZA" i="1" dirty="0">
                <a:solidFill>
                  <a:srgbClr val="00B05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caurica</a:t>
            </a:r>
            <a:r>
              <a:rPr lang="en-ZA" i="1" dirty="0"/>
              <a:t> </a:t>
            </a:r>
            <a:r>
              <a:rPr lang="en-ZA" i="1" dirty="0" err="1">
                <a:solidFill>
                  <a:srgbClr val="FFC000"/>
                </a:solidFill>
              </a:rPr>
              <a:t>elongata</a:t>
            </a:r>
            <a:r>
              <a:rPr lang="en-ZA" dirty="0"/>
              <a:t>: </a:t>
            </a:r>
            <a:r>
              <a:rPr lang="en-ZA" dirty="0" err="1">
                <a:solidFill>
                  <a:srgbClr val="00B050"/>
                </a:solidFill>
              </a:rPr>
              <a:t>err</a:t>
            </a:r>
            <a:r>
              <a:rPr lang="en-ZA" dirty="0" err="1"/>
              <a:t>_</a:t>
            </a:r>
            <a:r>
              <a:rPr lang="en-ZA" dirty="0" err="1">
                <a:solidFill>
                  <a:srgbClr val="00B0F0"/>
                </a:solidFill>
              </a:rPr>
              <a:t>cau</a:t>
            </a:r>
            <a:r>
              <a:rPr lang="en-ZA" dirty="0" err="1"/>
              <a:t>_</a:t>
            </a:r>
            <a:r>
              <a:rPr lang="en-ZA" dirty="0" err="1">
                <a:solidFill>
                  <a:srgbClr val="FFC000"/>
                </a:solidFill>
              </a:rPr>
              <a:t>elo</a:t>
            </a:r>
            <a:endParaRPr lang="en-ZA" dirty="0">
              <a:solidFill>
                <a:srgbClr val="FFC000"/>
              </a:solidFill>
            </a:endParaRPr>
          </a:p>
          <a:p>
            <a:pPr lvl="2"/>
            <a:r>
              <a:rPr lang="en-ZA" i="1" dirty="0" err="1">
                <a:solidFill>
                  <a:srgbClr val="00B050"/>
                </a:solidFill>
              </a:rPr>
              <a:t>Talostolida</a:t>
            </a:r>
            <a:r>
              <a:rPr lang="en-ZA" i="1" dirty="0">
                <a:solidFill>
                  <a:srgbClr val="00B05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teres</a:t>
            </a:r>
            <a:r>
              <a:rPr lang="en-ZA" i="1" dirty="0"/>
              <a:t> </a:t>
            </a:r>
            <a:r>
              <a:rPr lang="en-ZA" i="1" dirty="0" err="1">
                <a:solidFill>
                  <a:srgbClr val="FFC000"/>
                </a:solidFill>
              </a:rPr>
              <a:t>natalensis</a:t>
            </a:r>
            <a:r>
              <a:rPr lang="en-ZA" dirty="0"/>
              <a:t>: </a:t>
            </a:r>
            <a:r>
              <a:rPr lang="en-ZA" dirty="0" err="1">
                <a:solidFill>
                  <a:srgbClr val="00B050"/>
                </a:solidFill>
              </a:rPr>
              <a:t>tal</a:t>
            </a:r>
            <a:r>
              <a:rPr lang="en-ZA" dirty="0" err="1"/>
              <a:t>_</a:t>
            </a:r>
            <a:r>
              <a:rPr lang="en-ZA" dirty="0" err="1">
                <a:solidFill>
                  <a:srgbClr val="00B0F0"/>
                </a:solidFill>
              </a:rPr>
              <a:t>ter</a:t>
            </a:r>
            <a:r>
              <a:rPr lang="en-ZA" dirty="0" err="1"/>
              <a:t>_</a:t>
            </a:r>
            <a:r>
              <a:rPr lang="en-ZA" dirty="0" err="1">
                <a:solidFill>
                  <a:srgbClr val="FFC000"/>
                </a:solidFill>
              </a:rPr>
              <a:t>nat</a:t>
            </a:r>
            <a:endParaRPr lang="en-ZA" dirty="0">
              <a:solidFill>
                <a:srgbClr val="FFC000"/>
              </a:solidFill>
            </a:endParaRPr>
          </a:p>
          <a:p>
            <a:pPr lvl="2"/>
            <a:r>
              <a:rPr lang="en-ZA" i="1" dirty="0" err="1">
                <a:solidFill>
                  <a:srgbClr val="00B050"/>
                </a:solidFill>
              </a:rPr>
              <a:t>Talparia</a:t>
            </a:r>
            <a:r>
              <a:rPr lang="en-ZA" i="1" dirty="0">
                <a:solidFill>
                  <a:srgbClr val="00B050"/>
                </a:solidFill>
              </a:rPr>
              <a:t> </a:t>
            </a:r>
            <a:r>
              <a:rPr lang="en-ZA" i="1" dirty="0" err="1">
                <a:solidFill>
                  <a:srgbClr val="00B0F0"/>
                </a:solidFill>
              </a:rPr>
              <a:t>exusta</a:t>
            </a:r>
            <a:r>
              <a:rPr lang="en-ZA" dirty="0"/>
              <a:t>: </a:t>
            </a:r>
            <a:r>
              <a:rPr lang="en-ZA" dirty="0" err="1" smtClean="0">
                <a:solidFill>
                  <a:srgbClr val="00B050"/>
                </a:solidFill>
              </a:rPr>
              <a:t>tlp</a:t>
            </a:r>
            <a:r>
              <a:rPr lang="en-ZA" dirty="0" err="1" smtClean="0"/>
              <a:t>_</a:t>
            </a:r>
            <a:r>
              <a:rPr lang="en-ZA" dirty="0" err="1" smtClean="0">
                <a:solidFill>
                  <a:srgbClr val="00B0F0"/>
                </a:solidFill>
              </a:rPr>
              <a:t>exu</a:t>
            </a:r>
            <a:endParaRPr lang="en-ZA" dirty="0">
              <a:solidFill>
                <a:srgbClr val="00B0F0"/>
              </a:solidFill>
            </a:endParaRPr>
          </a:p>
        </p:txBody>
      </p:sp>
      <p:pic>
        <p:nvPicPr>
          <p:cNvPr id="2051" name="Picture 3" descr="C:\Users\AIRCERT\Dropbox\4. Shell Collection\3. Articles\APM\Cataloguing Shells\Number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/>
          <a:stretch/>
        </p:blipFill>
        <p:spPr bwMode="auto">
          <a:xfrm>
            <a:off x="1524000" y="4974780"/>
            <a:ext cx="4572000" cy="165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3" r="50000" b="8063"/>
          <a:stretch/>
        </p:blipFill>
        <p:spPr bwMode="auto">
          <a:xfrm>
            <a:off x="7086600" y="-1"/>
            <a:ext cx="1929384" cy="686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76962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Initial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Create MS Word Forms</a:t>
            </a:r>
          </a:p>
          <a:p>
            <a:pPr lvl="1"/>
            <a:r>
              <a:rPr lang="en-ZA" dirty="0" smtClean="0"/>
              <a:t>1x Document </a:t>
            </a:r>
            <a:r>
              <a:rPr lang="en-ZA" dirty="0" smtClean="0">
                <a:solidFill>
                  <a:srgbClr val="FF0000"/>
                </a:solidFill>
              </a:rPr>
              <a:t>per Genus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AIRCERT\Dropbox\4. Shell Collection\3. Articles\APM\Cataloguing Shells\Folder gene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71600"/>
            <a:ext cx="831433" cy="5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IRCERT\Dropbox\4. Shell Collection\3. Articles\APM\Cataloguing Shells\Word co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2667000"/>
            <a:ext cx="4899781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743200" y="4953000"/>
            <a:ext cx="1981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4724400" y="2819400"/>
            <a:ext cx="3276600" cy="2438400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001000" y="2734056"/>
            <a:ext cx="831433" cy="16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Initial Setup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Create </a:t>
            </a:r>
            <a:r>
              <a:rPr lang="en-ZA" dirty="0" smtClean="0">
                <a:solidFill>
                  <a:srgbClr val="FF0000"/>
                </a:solidFill>
              </a:rPr>
              <a:t>blank template </a:t>
            </a:r>
            <a:r>
              <a:rPr lang="en-ZA" dirty="0" smtClean="0">
                <a:solidFill>
                  <a:schemeClr val="bg1"/>
                </a:solidFill>
              </a:rPr>
              <a:t>per species, subspecies or form (as you choose)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AIRCERT\Dropbox\4. Shell Collection\3. Articles\APM\Cataloguing Shells\Word templa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9"/>
          <a:stretch/>
        </p:blipFill>
        <p:spPr bwMode="auto">
          <a:xfrm>
            <a:off x="381000" y="2590800"/>
            <a:ext cx="5800725" cy="4098842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IRCERT\Dropbox\4. Shell Collection\3. Articles\APM\Cataloguing Shells\20170215_21445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60503"/>
              </a:clrFrom>
              <a:clrTo>
                <a:srgbClr val="0605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56688"/>
            <a:ext cx="243285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IRCERT\Dropbox\4. Shell Collection\3. Articles\APM\Cataloguing Shells\20170215_23174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0300"/>
              </a:clrFrom>
              <a:clrTo>
                <a:srgbClr val="0403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37887"/>
            <a:ext cx="2286000" cy="234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455608">
            <a:off x="7010233" y="4642952"/>
            <a:ext cx="1676400" cy="62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5334000" y="3810000"/>
            <a:ext cx="1683583" cy="10334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IRCERT\Dropbox\4. Shell Collection\3. Articles\APM\Cataloguing Shells\beaches-mountains-kauai-island-water-surf-crystal-beautiful-summer-emerald-sea-wave-beach-2k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Initial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(Minimum) “label” information: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Size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Photos</a:t>
            </a:r>
          </a:p>
          <a:p>
            <a:pPr lvl="1"/>
            <a:r>
              <a:rPr lang="en-ZA" dirty="0">
                <a:solidFill>
                  <a:schemeClr val="bg1"/>
                </a:solidFill>
              </a:rPr>
              <a:t>Family</a:t>
            </a:r>
          </a:p>
          <a:p>
            <a:pPr lvl="1"/>
            <a:r>
              <a:rPr lang="en-ZA" dirty="0">
                <a:solidFill>
                  <a:schemeClr val="bg1"/>
                </a:solidFill>
              </a:rPr>
              <a:t>Author and year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Collection </a:t>
            </a:r>
            <a:r>
              <a:rPr lang="en-ZA" dirty="0">
                <a:solidFill>
                  <a:schemeClr val="bg1"/>
                </a:solidFill>
              </a:rPr>
              <a:t>Date</a:t>
            </a:r>
          </a:p>
          <a:p>
            <a:pPr lvl="1"/>
            <a:r>
              <a:rPr lang="en-ZA" dirty="0">
                <a:solidFill>
                  <a:schemeClr val="bg1"/>
                </a:solidFill>
              </a:rPr>
              <a:t>Collection Locality</a:t>
            </a:r>
          </a:p>
          <a:p>
            <a:pPr lvl="1"/>
            <a:r>
              <a:rPr lang="en-ZA" dirty="0">
                <a:solidFill>
                  <a:schemeClr val="bg1"/>
                </a:solidFill>
              </a:rPr>
              <a:t>Collection </a:t>
            </a:r>
            <a:r>
              <a:rPr lang="en-ZA" dirty="0" smtClean="0">
                <a:solidFill>
                  <a:schemeClr val="bg1"/>
                </a:solidFill>
              </a:rPr>
              <a:t>Method</a:t>
            </a:r>
          </a:p>
          <a:p>
            <a:pPr lvl="1"/>
            <a:r>
              <a:rPr lang="en-ZA" dirty="0">
                <a:solidFill>
                  <a:schemeClr val="bg1"/>
                </a:solidFill>
              </a:rPr>
              <a:t>Unique identifier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Previous </a:t>
            </a:r>
            <a:r>
              <a:rPr lang="en-ZA" dirty="0">
                <a:solidFill>
                  <a:schemeClr val="bg1"/>
                </a:solidFill>
              </a:rPr>
              <a:t>owner / seller name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Genus </a:t>
            </a:r>
            <a:r>
              <a:rPr lang="en-ZA" dirty="0">
                <a:solidFill>
                  <a:schemeClr val="bg1"/>
                </a:solidFill>
              </a:rPr>
              <a:t>+ species / subspecies name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Any </a:t>
            </a:r>
            <a:r>
              <a:rPr lang="en-ZA" dirty="0">
                <a:solidFill>
                  <a:schemeClr val="bg1"/>
                </a:solidFill>
              </a:rPr>
              <a:t>defining peculiarities or other </a:t>
            </a:r>
            <a:r>
              <a:rPr lang="en-ZA" dirty="0" smtClean="0">
                <a:solidFill>
                  <a:schemeClr val="bg1"/>
                </a:solidFill>
              </a:rPr>
              <a:t>facts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Cataloguing Process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Step 1: Take and crop </a:t>
            </a:r>
            <a:r>
              <a:rPr lang="en-ZA" dirty="0" smtClean="0">
                <a:solidFill>
                  <a:srgbClr val="FFFF00"/>
                </a:solidFill>
              </a:rPr>
              <a:t>photos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Enough to help with later ID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IRCERT\Dropbox\4. Shell Collection\1. The Collection\a. African Cowrie Collection\1. African Cowrie Collection - Visual Database\Cypraeovula\d1. capensis capensis\cov_cap_cap_00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9600" y="2849161"/>
            <a:ext cx="1828800" cy="11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IRCERT\Dropbox\4. Shell Collection\1. The Collection\a. African Cowrie Collection\1. African Cowrie Collection - Visual Database\Cypraeovula\d1. capensis capensis\cov_cap_cap_00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05" y="2849162"/>
            <a:ext cx="1834740" cy="11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IRCERT\Dropbox\4. Shell Collection\1. The Collection\a. African Cowrie Collection\1. African Cowrie Collection - Visual Database\Cypraeovula\d1. capensis capensis\cov_cap_cap_00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59" y="2849162"/>
            <a:ext cx="2136483" cy="11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IRCERT\Dropbox\4. Shell Collection\1. The Collection\a. African Cowrie Collection\1. African Cowrie Collection - Visual Database\Cypraeovula\d1. capensis capensis\cov_cap_cap_002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42" y="2849163"/>
            <a:ext cx="2140528" cy="11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IRCERT\Dropbox\4. Shell Collection\1. The Collection\a. African Cowrie Collection\1. African Cowrie Collection - Visual Database\Erronea\c1. adusta adusta\err_adu_adu_00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952873"/>
            <a:ext cx="1726457" cy="11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IRCERT\Dropbox\4. Shell Collection\1. The Collection\a. African Cowrie Collection\1. African Cowrie Collection - Visual Database\Erronea\c1. adusta adusta\err_adu_adu_002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56" y="3948618"/>
            <a:ext cx="1911903" cy="11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IRCERT\Dropbox\4. Shell Collection\1. The Collection\a. African Cowrie Collection\1. African Cowrie Collection - Visual Database\Erronea\c1. adusta adusta\err_adu_adu_002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59" y="3952872"/>
            <a:ext cx="2091480" cy="10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AIRCERT\Dropbox\4. Shell Collection\1. The Collection\a. African Cowrie Collection\1. African Cowrie Collection - Visual Database\Erronea\c1. adusta adusta\err_adu_adu_002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25" y="3952873"/>
            <a:ext cx="2194645" cy="11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IRCERT\Dropbox\4. Shell Collection\1. The Collection\b. Strombidae Collection\Strombidae Collection - Visual Database\Lambis\c. lambis\lam_lam_003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23488"/>
            <a:ext cx="3068020" cy="14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AIRCERT\Dropbox\4. Shell Collection\1. The Collection\b. Strombidae Collection\Strombidae Collection - Visual Database\Lambis\c. lambis\lam_lam_003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23488"/>
            <a:ext cx="2634273" cy="14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599" y="2849163"/>
            <a:ext cx="7915371" cy="2201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676400" y="5123488"/>
            <a:ext cx="5682273" cy="1429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Cataloguing Process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Step 2: </a:t>
            </a:r>
            <a:r>
              <a:rPr lang="en-ZA" dirty="0" smtClean="0">
                <a:solidFill>
                  <a:srgbClr val="FFFF00"/>
                </a:solidFill>
              </a:rPr>
              <a:t>Rename </a:t>
            </a:r>
            <a:r>
              <a:rPr lang="en-ZA" dirty="0" smtClean="0">
                <a:solidFill>
                  <a:schemeClr val="bg1"/>
                </a:solidFill>
              </a:rPr>
              <a:t>Images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AIRCERT\Dropbox\4. Shell Collection\3. Articles\APM\Cataloguing Shells\Ren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315200" cy="4542309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5029200"/>
            <a:ext cx="1143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840331" y="1371600"/>
            <a:ext cx="231306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ZA" dirty="0"/>
              <a:t>c</a:t>
            </a:r>
            <a:r>
              <a:rPr lang="en-ZA" dirty="0" smtClean="0"/>
              <a:t>ov_cap_cap_002a.jpg</a:t>
            </a:r>
            <a:endParaRPr lang="en-GB" dirty="0"/>
          </a:p>
        </p:txBody>
      </p:sp>
      <p:cxnSp>
        <p:nvCxnSpPr>
          <p:cNvPr id="7" name="Straight Arrow Connector 6"/>
          <p:cNvCxnSpPr>
            <a:endCxn id="5" idx="2"/>
          </p:cNvCxnSpPr>
          <p:nvPr/>
        </p:nvCxnSpPr>
        <p:spPr>
          <a:xfrm flipV="1">
            <a:off x="5105400" y="1740932"/>
            <a:ext cx="1891466" cy="32882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Cataloguing Process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Step 3: </a:t>
            </a:r>
            <a:r>
              <a:rPr lang="en-ZA" dirty="0" smtClean="0">
                <a:solidFill>
                  <a:srgbClr val="FFFF00"/>
                </a:solidFill>
              </a:rPr>
              <a:t>Complete Template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AIRCERT\Dropbox\4. Shell Collection\3. Articles\APM\Cataloguing Shells\Cap comple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437438" cy="443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56919" y="2895600"/>
            <a:ext cx="3718719" cy="3751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638800" y="6324600"/>
            <a:ext cx="15240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Cataloguing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Flat List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AIRCERT\Dropbox\4. Shell Collection\3. Articles\APM\Cataloguing Shells\Flat l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6" y="2209800"/>
            <a:ext cx="8722144" cy="44196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My Shell Drawers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  <p:pic>
        <p:nvPicPr>
          <p:cNvPr id="1026" name="Picture 2" descr="C:\Users\Meredith\Dropbox\4. Shell Collection\3. Articles\APM\Cataloguing Shells\20180509_1347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6351" b="2740"/>
          <a:stretch/>
        </p:blipFill>
        <p:spPr bwMode="auto">
          <a:xfrm>
            <a:off x="457199" y="1143000"/>
            <a:ext cx="3973205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redith\Dropbox\4. Shell Collection\3. Articles\APM\Cataloguing Shells\20180509_1347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/>
          <a:stretch/>
        </p:blipFill>
        <p:spPr bwMode="auto">
          <a:xfrm>
            <a:off x="4952999" y="1143000"/>
            <a:ext cx="3701783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3" y="773668"/>
            <a:ext cx="14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arabica</a:t>
            </a:r>
            <a:r>
              <a:rPr lang="en-GB" dirty="0" smtClean="0">
                <a:solidFill>
                  <a:schemeClr val="bg1"/>
                </a:solidFill>
              </a:rPr>
              <a:t> group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849868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histrio</a:t>
            </a:r>
            <a:r>
              <a:rPr lang="en-GB" dirty="0" smtClean="0">
                <a:solidFill>
                  <a:schemeClr val="bg1"/>
                </a:solidFill>
              </a:rPr>
              <a:t> group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Definition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ZA" i="1" u="sng" dirty="0" smtClean="0">
                <a:solidFill>
                  <a:schemeClr val="bg2"/>
                </a:solidFill>
              </a:rPr>
              <a:t>Catalogue</a:t>
            </a:r>
            <a:r>
              <a:rPr lang="en-ZA" i="1" dirty="0" smtClean="0"/>
              <a:t>:</a:t>
            </a:r>
          </a:p>
          <a:p>
            <a:pPr lvl="1"/>
            <a:r>
              <a:rPr lang="en-ZA" dirty="0" smtClean="0"/>
              <a:t>to make </a:t>
            </a:r>
            <a:r>
              <a:rPr lang="en-ZA" dirty="0"/>
              <a:t>a </a:t>
            </a:r>
            <a:r>
              <a:rPr lang="en-ZA" dirty="0">
                <a:solidFill>
                  <a:schemeClr val="bg1"/>
                </a:solidFill>
              </a:rPr>
              <a:t>systematic list </a:t>
            </a:r>
            <a:r>
              <a:rPr lang="en-ZA" dirty="0"/>
              <a:t>of </a:t>
            </a:r>
            <a:r>
              <a:rPr lang="en-ZA" dirty="0" smtClean="0"/>
              <a:t>(items </a:t>
            </a:r>
            <a:r>
              <a:rPr lang="en-ZA" dirty="0"/>
              <a:t>of the same type</a:t>
            </a:r>
            <a:r>
              <a:rPr lang="en-ZA" dirty="0" smtClean="0"/>
              <a:t>). – Google Dictionary</a:t>
            </a:r>
          </a:p>
          <a:p>
            <a:pPr lvl="1"/>
            <a:r>
              <a:rPr lang="en-ZA" dirty="0">
                <a:solidFill>
                  <a:schemeClr val="bg1"/>
                </a:solidFill>
              </a:rPr>
              <a:t>a list </a:t>
            </a:r>
            <a:r>
              <a:rPr lang="en-ZA" dirty="0"/>
              <a:t>or record, </a:t>
            </a:r>
            <a:r>
              <a:rPr lang="en-ZA" dirty="0">
                <a:solidFill>
                  <a:schemeClr val="bg1"/>
                </a:solidFill>
              </a:rPr>
              <a:t>systematically</a:t>
            </a:r>
            <a:r>
              <a:rPr lang="en-ZA" dirty="0"/>
              <a:t> arranged and often including descriptive </a:t>
            </a:r>
            <a:r>
              <a:rPr lang="en-ZA" dirty="0" smtClean="0"/>
              <a:t>material – Dictionary.com</a:t>
            </a:r>
          </a:p>
          <a:p>
            <a:pPr lvl="1"/>
            <a:r>
              <a:rPr lang="en-ZA" sz="2600" dirty="0">
                <a:solidFill>
                  <a:schemeClr val="bg1"/>
                </a:solidFill>
              </a:rPr>
              <a:t>a list </a:t>
            </a:r>
            <a:r>
              <a:rPr lang="en-ZA" dirty="0"/>
              <a:t>of things such as the goods you can buy from a particular company, the objects in a museum, or the books in a </a:t>
            </a:r>
            <a:r>
              <a:rPr lang="en-ZA" dirty="0" smtClean="0"/>
              <a:t>library. – Collins Dictionary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a</a:t>
            </a:r>
            <a:r>
              <a:rPr lang="en-GB" dirty="0" smtClean="0">
                <a:solidFill>
                  <a:schemeClr val="bg1"/>
                </a:solidFill>
                <a:effectLst/>
              </a:rPr>
              <a:t> list</a:t>
            </a:r>
            <a:r>
              <a:rPr lang="en-GB" dirty="0" smtClean="0">
                <a:effectLst/>
              </a:rPr>
              <a:t> or itemized display, as of titles, course offerings, </a:t>
            </a:r>
            <a:r>
              <a:rPr lang="en-GB" dirty="0" smtClean="0">
                <a:effectLst/>
              </a:rPr>
              <a:t>or articles for</a:t>
            </a:r>
            <a:r>
              <a:rPr lang="en-GB" dirty="0" smtClean="0">
                <a:effectLst/>
              </a:rPr>
              <a:t> exhibition or sale, usually including descri</a:t>
            </a:r>
            <a:r>
              <a:rPr lang="en-GB" dirty="0" smtClean="0"/>
              <a:t>ptive </a:t>
            </a:r>
            <a:r>
              <a:rPr lang="en-GB" dirty="0" smtClean="0">
                <a:effectLst/>
              </a:rPr>
              <a:t>information or illustrations. – The Free Dictionary</a:t>
            </a:r>
            <a:endParaRPr lang="en-GB" dirty="0" smtClean="0"/>
          </a:p>
          <a:p>
            <a:pPr lvl="1"/>
            <a:r>
              <a:rPr lang="en-ZA" dirty="0"/>
              <a:t>A complete </a:t>
            </a:r>
            <a:r>
              <a:rPr lang="en-ZA" dirty="0">
                <a:solidFill>
                  <a:schemeClr val="bg1"/>
                </a:solidFill>
              </a:rPr>
              <a:t>list</a:t>
            </a:r>
            <a:r>
              <a:rPr lang="en-ZA" dirty="0"/>
              <a:t> of items, typically one in alphabetical or other </a:t>
            </a:r>
            <a:r>
              <a:rPr lang="en-ZA" dirty="0">
                <a:solidFill>
                  <a:schemeClr val="bg1"/>
                </a:solidFill>
              </a:rPr>
              <a:t>systematic</a:t>
            </a:r>
            <a:r>
              <a:rPr lang="en-ZA" dirty="0"/>
              <a:t> </a:t>
            </a:r>
            <a:r>
              <a:rPr lang="en-ZA" dirty="0" smtClean="0"/>
              <a:t>order. – Oxford Dictionary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My Shell Drawers</a:t>
            </a:r>
            <a:endParaRPr lang="en-ZA" dirty="0"/>
          </a:p>
        </p:txBody>
      </p:sp>
      <p:pic>
        <p:nvPicPr>
          <p:cNvPr id="2050" name="Picture 2" descr="C:\Users\Meredith\Dropbox\4. Shell Collection\3. Articles\APM\Cataloguing Shells\20180509_134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718396"/>
            <a:ext cx="9137073" cy="51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1230868"/>
            <a:ext cx="276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chemeClr val="bg1"/>
                </a:solidFill>
              </a:rPr>
              <a:t>lambis</a:t>
            </a:r>
            <a:r>
              <a:rPr lang="en-GB" dirty="0" smtClean="0">
                <a:solidFill>
                  <a:schemeClr val="bg1"/>
                </a:solidFill>
              </a:rPr>
              <a:t> and </a:t>
            </a:r>
            <a:r>
              <a:rPr lang="en-GB" i="1" dirty="0" err="1" smtClean="0">
                <a:solidFill>
                  <a:schemeClr val="bg1"/>
                </a:solidFill>
              </a:rPr>
              <a:t>harpago</a:t>
            </a:r>
            <a:r>
              <a:rPr lang="en-GB" dirty="0" smtClean="0">
                <a:solidFill>
                  <a:schemeClr val="bg1"/>
                </a:solidFill>
              </a:rPr>
              <a:t> groups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My Shell Drawers</a:t>
            </a:r>
            <a:endParaRPr lang="en-ZA" dirty="0"/>
          </a:p>
        </p:txBody>
      </p:sp>
      <p:pic>
        <p:nvPicPr>
          <p:cNvPr id="3074" name="Picture 2" descr="C:\Users\Meredith\Dropbox\4. Shell Collection\3. Articles\APM\Cataloguing Shells\20180509_133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2309"/>
            <a:ext cx="3733800" cy="552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redith\Dropbox\4. Shell Collection\3. Articles\APM\Cataloguing Shells\20180509_134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39" y="2057400"/>
            <a:ext cx="5327579" cy="47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1332309"/>
            <a:ext cx="280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chemeClr val="bg1"/>
                </a:solidFill>
              </a:rPr>
              <a:t>Cypraeovula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i="1" dirty="0" err="1" smtClean="0">
                <a:solidFill>
                  <a:schemeClr val="bg1"/>
                </a:solidFill>
              </a:rPr>
              <a:t>capensis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group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191000" y="2286000"/>
            <a:ext cx="16002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/>
          <p:cNvSpPr txBox="1"/>
          <p:nvPr/>
        </p:nvSpPr>
        <p:spPr>
          <a:xfrm>
            <a:off x="6858000" y="1514507"/>
            <a:ext cx="188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cov_cap_cap_002</a:t>
            </a:r>
            <a:endParaRPr lang="en-ZA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>
            <a:stCxn id="6" idx="2"/>
            <a:endCxn id="5" idx="7"/>
          </p:cNvCxnSpPr>
          <p:nvPr/>
        </p:nvCxnSpPr>
        <p:spPr>
          <a:xfrm flipH="1">
            <a:off x="5556856" y="1883839"/>
            <a:ext cx="2244640" cy="625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943100" y="5943600"/>
            <a:ext cx="7239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1" name="Straight Connector 10"/>
          <p:cNvCxnSpPr>
            <a:stCxn id="9" idx="7"/>
            <a:endCxn id="5" idx="3"/>
          </p:cNvCxnSpPr>
          <p:nvPr/>
        </p:nvCxnSpPr>
        <p:spPr>
          <a:xfrm flipV="1">
            <a:off x="2560987" y="3586815"/>
            <a:ext cx="1864357" cy="24572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7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/>
          <p:cNvSpPr/>
          <p:nvPr/>
        </p:nvSpPr>
        <p:spPr>
          <a:xfrm>
            <a:off x="0" y="0"/>
            <a:ext cx="8001000" cy="6858000"/>
          </a:xfrm>
          <a:prstGeom prst="flowChartDelay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Equipment/Tools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Computer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Cloud Storage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MS Word (or equivalent)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Cell Phone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Office Image Editor (or equivalent)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MS Excel (optional)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Temp storage for old labels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AIRCERT\Dropbox\4. Shell Collection\3. Articles\APM\Cataloguing Shells\tool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00600" y="-1"/>
            <a:ext cx="4300135" cy="28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IRCERT\Dropbox\4. Shell Collection\3. Articles\APM\Cataloguing Shells\tools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20" y="4572000"/>
            <a:ext cx="465996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1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1219199"/>
            <a:ext cx="4648200" cy="563880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6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648200" y="1219199"/>
            <a:ext cx="4495800" cy="5638801"/>
          </a:xfrm>
          <a:prstGeom prst="rect">
            <a:avLst/>
          </a:prstGeom>
          <a:gradFill>
            <a:gsLst>
              <a:gs pos="0">
                <a:srgbClr val="00B050"/>
              </a:gs>
              <a:gs pos="6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Pros and Cons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Cons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ZA" dirty="0" smtClean="0"/>
              <a:t>Time to set up.</a:t>
            </a:r>
          </a:p>
          <a:p>
            <a:r>
              <a:rPr lang="en-ZA" dirty="0" smtClean="0"/>
              <a:t>Time to catalogue.</a:t>
            </a:r>
          </a:p>
          <a:p>
            <a:r>
              <a:rPr lang="en-ZA" dirty="0" smtClean="0"/>
              <a:t>Time to make visual ID.</a:t>
            </a:r>
          </a:p>
          <a:p>
            <a:r>
              <a:rPr lang="en-ZA" dirty="0" smtClean="0"/>
              <a:t>Provenance.</a:t>
            </a:r>
          </a:p>
          <a:p>
            <a:r>
              <a:rPr lang="en-ZA" dirty="0" smtClean="0"/>
              <a:t>Resale challenges.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ZA" dirty="0" smtClean="0"/>
              <a:t>Pros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ZA" dirty="0" smtClean="0"/>
              <a:t>No paper.</a:t>
            </a:r>
          </a:p>
          <a:p>
            <a:r>
              <a:rPr lang="en-ZA" dirty="0" smtClean="0"/>
              <a:t>Available anywhere.</a:t>
            </a:r>
          </a:p>
          <a:p>
            <a:r>
              <a:rPr lang="en-ZA" dirty="0" smtClean="0"/>
              <a:t>All shells photographed.</a:t>
            </a:r>
          </a:p>
          <a:p>
            <a:r>
              <a:rPr lang="en-ZA" dirty="0" smtClean="0"/>
              <a:t>No degradation.</a:t>
            </a:r>
          </a:p>
          <a:p>
            <a:r>
              <a:rPr lang="en-ZA" dirty="0" smtClean="0"/>
              <a:t>“Clean” drawers.</a:t>
            </a:r>
          </a:p>
          <a:p>
            <a:r>
              <a:rPr lang="en-ZA" dirty="0" smtClean="0"/>
              <a:t>Smaller form factor.</a:t>
            </a:r>
          </a:p>
          <a:p>
            <a:r>
              <a:rPr lang="en-ZA" dirty="0" smtClean="0"/>
              <a:t>Easier to transport.</a:t>
            </a:r>
          </a:p>
          <a:p>
            <a:r>
              <a:rPr lang="en-ZA" dirty="0" smtClean="0"/>
              <a:t>No mismatching.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1181333" cy="11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33497"/>
            <a:ext cx="960905" cy="95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IRCERT\Dropbox\4. Shell Collection\3. Articles\APM\Cataloguing Shells\tropical_beach_with_grass-wallpaper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76200"/>
            <a:ext cx="441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800" dirty="0" smtClean="0">
                <a:solidFill>
                  <a:schemeClr val="bg1">
                    <a:lumMod val="85000"/>
                  </a:schemeClr>
                </a:solidFill>
                <a:latin typeface="SerpentineDBol" panose="020E0905050706070204" pitchFamily="34" charset="0"/>
              </a:rPr>
              <a:t>Questions?</a:t>
            </a:r>
            <a:endParaRPr lang="en-GB" sz="4800" dirty="0">
              <a:solidFill>
                <a:schemeClr val="bg1">
                  <a:lumMod val="85000"/>
                </a:schemeClr>
              </a:solidFill>
              <a:latin typeface="SerpentineDBol" panose="020E090505070607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FF0000"/>
                </a:solidFill>
              </a:rPr>
              <a:t>The Key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ZA" dirty="0" smtClean="0"/>
              <a:t>There has to be some way of linking:</a:t>
            </a:r>
          </a:p>
          <a:p>
            <a:pPr marL="457200" lvl="1" indent="0" algn="ctr">
              <a:buNone/>
            </a:pPr>
            <a:endParaRPr lang="en-ZA" dirty="0" smtClean="0"/>
          </a:p>
          <a:p>
            <a:pPr marL="457200" lvl="1" indent="0" algn="ctr">
              <a:buNone/>
            </a:pPr>
            <a:r>
              <a:rPr lang="en-ZA" dirty="0" smtClean="0"/>
              <a:t>The </a:t>
            </a:r>
            <a:r>
              <a:rPr lang="en-ZA" i="1" dirty="0" smtClean="0"/>
              <a:t>physical</a:t>
            </a:r>
            <a:r>
              <a:rPr lang="en-ZA" dirty="0" smtClean="0"/>
              <a:t> shell</a:t>
            </a:r>
          </a:p>
          <a:p>
            <a:pPr marL="457200" lvl="1" indent="0" algn="ctr">
              <a:buNone/>
            </a:pPr>
            <a:endParaRPr lang="en-ZA" dirty="0" smtClean="0"/>
          </a:p>
          <a:p>
            <a:pPr marL="457200" lvl="1" indent="0" algn="ctr">
              <a:buNone/>
            </a:pPr>
            <a:r>
              <a:rPr lang="en-ZA" dirty="0">
                <a:solidFill>
                  <a:srgbClr val="FF0000"/>
                </a:solidFill>
              </a:rPr>
              <a:t>t</a:t>
            </a:r>
            <a:r>
              <a:rPr lang="en-ZA" dirty="0" smtClean="0">
                <a:solidFill>
                  <a:srgbClr val="FF0000"/>
                </a:solidFill>
              </a:rPr>
              <a:t>o</a:t>
            </a:r>
          </a:p>
          <a:p>
            <a:pPr marL="457200" lvl="1" indent="0" algn="ctr">
              <a:buNone/>
            </a:pPr>
            <a:endParaRPr lang="en-ZA" dirty="0" smtClean="0"/>
          </a:p>
          <a:p>
            <a:pPr marL="457200" lvl="1" indent="0" algn="ctr">
              <a:buNone/>
            </a:pPr>
            <a:r>
              <a:rPr lang="en-ZA" dirty="0" smtClean="0"/>
              <a:t>The shell </a:t>
            </a:r>
            <a:r>
              <a:rPr lang="en-ZA" i="1" dirty="0" smtClean="0"/>
              <a:t>information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5791927"/>
            <a:ext cx="428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Figure out the way that works best for YOU!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62" y="2209800"/>
            <a:ext cx="2286000" cy="163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60122" r="8793" b="7848"/>
          <a:stretch/>
        </p:blipFill>
        <p:spPr bwMode="auto">
          <a:xfrm>
            <a:off x="6528062" y="4572000"/>
            <a:ext cx="2311138" cy="9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671063" y="3733800"/>
            <a:ext cx="12568" cy="7620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The Traditional Way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770872" cy="453232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97" y="2971800"/>
            <a:ext cx="4283277" cy="35417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The Traditional </a:t>
            </a:r>
            <a:r>
              <a:rPr lang="en-ZA" dirty="0" smtClean="0">
                <a:solidFill>
                  <a:schemeClr val="bg1"/>
                </a:solidFill>
              </a:rPr>
              <a:t>Way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9" y="1524000"/>
            <a:ext cx="8538535" cy="4495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The Traditional </a:t>
            </a:r>
            <a:r>
              <a:rPr lang="en-ZA" dirty="0" smtClean="0">
                <a:solidFill>
                  <a:schemeClr val="bg1"/>
                </a:solidFill>
              </a:rPr>
              <a:t>Way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6" b="2564"/>
          <a:stretch/>
        </p:blipFill>
        <p:spPr bwMode="auto">
          <a:xfrm>
            <a:off x="457200" y="1219200"/>
            <a:ext cx="5486400" cy="2743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4524375" cy="3800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The </a:t>
            </a:r>
            <a:r>
              <a:rPr lang="en-ZA" dirty="0" smtClean="0">
                <a:solidFill>
                  <a:schemeClr val="bg1"/>
                </a:solidFill>
              </a:rPr>
              <a:t>Traditional Way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6249"/>
            <a:ext cx="7086600" cy="53149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2895600"/>
            <a:ext cx="9147048" cy="394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00B0F0"/>
                </a:solidFill>
              </a:rPr>
              <a:t>The Complicated Way…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>
            <a:normAutofit fontScale="85000" lnSpcReduction="10000"/>
          </a:bodyPr>
          <a:lstStyle/>
          <a:p>
            <a:r>
              <a:rPr lang="en-ZA" dirty="0" smtClean="0">
                <a:solidFill>
                  <a:srgbClr val="00B0F0"/>
                </a:solidFill>
              </a:rPr>
              <a:t>This is the method I chose.</a:t>
            </a:r>
          </a:p>
          <a:p>
            <a:r>
              <a:rPr lang="en-ZA" dirty="0" smtClean="0">
                <a:solidFill>
                  <a:srgbClr val="00B0F0"/>
                </a:solidFill>
              </a:rPr>
              <a:t>It is somewhat time consuming, but works for me.</a:t>
            </a:r>
            <a:endParaRPr lang="en-ZA" dirty="0">
              <a:solidFill>
                <a:srgbClr val="00B0F0"/>
              </a:solidFill>
            </a:endParaRPr>
          </a:p>
          <a:p>
            <a:r>
              <a:rPr lang="en-ZA" dirty="0" smtClean="0">
                <a:solidFill>
                  <a:srgbClr val="00B0F0"/>
                </a:solidFill>
              </a:rPr>
              <a:t>It may not work for you – it is up to you!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8" y="50861"/>
            <a:ext cx="177212" cy="4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" y="0"/>
            <a:ext cx="9168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Primary Difference</a:t>
            </a:r>
            <a:endParaRPr lang="en-GB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ZA" sz="9500" dirty="0" smtClean="0">
                <a:solidFill>
                  <a:schemeClr val="bg1"/>
                </a:solidFill>
              </a:rPr>
              <a:t>Digital</a:t>
            </a:r>
          </a:p>
          <a:p>
            <a:pPr marL="0" indent="0" algn="ctr">
              <a:buNone/>
            </a:pPr>
            <a:endParaRPr lang="en-ZA" dirty="0" smtClean="0"/>
          </a:p>
          <a:p>
            <a:pPr marL="0" indent="0" algn="ctr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dirty="0" smtClean="0">
                <a:solidFill>
                  <a:srgbClr val="FF0000"/>
                </a:solidFill>
              </a:rPr>
              <a:t>not</a:t>
            </a:r>
          </a:p>
          <a:p>
            <a:pPr marL="0" indent="0" algn="ctr">
              <a:buNone/>
            </a:pPr>
            <a:endParaRPr lang="en-ZA" dirty="0" smtClean="0"/>
          </a:p>
          <a:p>
            <a:pPr marL="0" indent="0" algn="ctr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sz="10400" dirty="0" smtClean="0">
                <a:solidFill>
                  <a:schemeClr val="bg1"/>
                </a:solidFill>
              </a:rPr>
              <a:t>Paper</a:t>
            </a:r>
            <a:endParaRPr lang="en-GB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405</Words>
  <Application>Microsoft Office PowerPoint</Application>
  <PresentationFormat>On-screen Show (4:3)</PresentationFormat>
  <Paragraphs>111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Cataloguing Shells</vt:lpstr>
      <vt:lpstr>Definition</vt:lpstr>
      <vt:lpstr>The Key</vt:lpstr>
      <vt:lpstr>The Traditional Way</vt:lpstr>
      <vt:lpstr>The Traditional Way</vt:lpstr>
      <vt:lpstr>The Traditional Way</vt:lpstr>
      <vt:lpstr>The Traditional Way</vt:lpstr>
      <vt:lpstr>The Complicated Way…</vt:lpstr>
      <vt:lpstr>The Primary Difference</vt:lpstr>
      <vt:lpstr>Initial Setup</vt:lpstr>
      <vt:lpstr>Initial Setup</vt:lpstr>
      <vt:lpstr>Initial Setup</vt:lpstr>
      <vt:lpstr>Initial Setup</vt:lpstr>
      <vt:lpstr>Initial Setup</vt:lpstr>
      <vt:lpstr>Cataloguing Process</vt:lpstr>
      <vt:lpstr>Cataloguing Process</vt:lpstr>
      <vt:lpstr>Cataloguing Process</vt:lpstr>
      <vt:lpstr>Cataloguing Process</vt:lpstr>
      <vt:lpstr>My Shell Drawers</vt:lpstr>
      <vt:lpstr>My Shell Drawers</vt:lpstr>
      <vt:lpstr>My Shell Drawers</vt:lpstr>
      <vt:lpstr>Equipment/Tools</vt:lpstr>
      <vt:lpstr>Pros and Cons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Cataloguing Shells</dc:title>
  <dc:creator>AIRCERT</dc:creator>
  <cp:lastModifiedBy>AIRCERT</cp:lastModifiedBy>
  <cp:revision>44</cp:revision>
  <dcterms:created xsi:type="dcterms:W3CDTF">2018-05-07T13:48:53Z</dcterms:created>
  <dcterms:modified xsi:type="dcterms:W3CDTF">2018-05-14T13:53:48Z</dcterms:modified>
</cp:coreProperties>
</file>