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6" r:id="rId5"/>
    <p:sldId id="278" r:id="rId6"/>
    <p:sldId id="27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4" r:id="rId20"/>
    <p:sldId id="275" r:id="rId21"/>
    <p:sldId id="258" r:id="rId22"/>
    <p:sldId id="260" r:id="rId23"/>
    <p:sldId id="259" r:id="rId24"/>
    <p:sldId id="261" r:id="rId25"/>
    <p:sldId id="262" r:id="rId26"/>
    <p:sldId id="263" r:id="rId27"/>
    <p:sldId id="264" r:id="rId28"/>
    <p:sldId id="265" r:id="rId29"/>
    <p:sldId id="266" r:id="rId30"/>
    <p:sldId id="271" r:id="rId31"/>
    <p:sldId id="267" r:id="rId32"/>
    <p:sldId id="268" r:id="rId33"/>
    <p:sldId id="269" r:id="rId34"/>
    <p:sldId id="270" r:id="rId35"/>
    <p:sldId id="272" r:id="rId36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5A5"/>
    <a:srgbClr val="804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50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58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60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3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10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644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01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65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96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03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199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73615-9E8A-4818-AC5A-6404D55C8011}" type="datetimeFigureOut">
              <a:rPr lang="en-ZA" smtClean="0"/>
              <a:t>2017/08/14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50F4-9A34-4797-88A3-09EB3F5006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82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Cowries of South Africa</a:t>
            </a:r>
            <a:endParaRPr lang="en-ZA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914400"/>
          </a:xfrm>
        </p:spPr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By Andre Meredith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FFFF00"/>
                </a:solidFill>
              </a:rPr>
              <a:t>Mauritia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>
                <a:solidFill>
                  <a:srgbClr val="00B0F0"/>
                </a:solidFill>
              </a:rPr>
              <a:t>arabica</a:t>
            </a:r>
            <a:r>
              <a:rPr lang="en-ZA" i="1" dirty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immanis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scurra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histrio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56879"/>
            <a:ext cx="311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smtClean="0">
                <a:solidFill>
                  <a:srgbClr val="FFFF00"/>
                </a:solidFill>
              </a:rPr>
              <a:t>Mauritia </a:t>
            </a:r>
            <a:r>
              <a:rPr lang="en-ZA" i="1" dirty="0" err="1" smtClean="0">
                <a:solidFill>
                  <a:srgbClr val="FFFF00"/>
                </a:solidFill>
              </a:rPr>
              <a:t>histrio</a:t>
            </a:r>
            <a:r>
              <a:rPr lang="en-ZA" dirty="0" smtClean="0">
                <a:solidFill>
                  <a:srgbClr val="FFFF00"/>
                </a:solidFill>
              </a:rPr>
              <a:t>, 59.6mm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18m, Warner Beach,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6056880"/>
            <a:ext cx="347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smtClean="0">
                <a:solidFill>
                  <a:srgbClr val="FFFF00"/>
                </a:solidFill>
              </a:rPr>
              <a:t>Mauritia </a:t>
            </a:r>
            <a:r>
              <a:rPr lang="en-ZA" i="1" dirty="0" err="1" smtClean="0">
                <a:solidFill>
                  <a:srgbClr val="FFFF00"/>
                </a:solidFill>
              </a:rPr>
              <a:t>arabica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immanis</a:t>
            </a:r>
            <a:r>
              <a:rPr lang="en-ZA" dirty="0" smtClean="0">
                <a:solidFill>
                  <a:srgbClr val="FFFF00"/>
                </a:solidFill>
              </a:rPr>
              <a:t>, 83.1mm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Low </a:t>
            </a:r>
            <a:r>
              <a:rPr lang="en-ZA" dirty="0" err="1" smtClean="0">
                <a:solidFill>
                  <a:srgbClr val="FFFF00"/>
                </a:solidFill>
              </a:rPr>
              <a:t>underhangs</a:t>
            </a:r>
            <a:r>
              <a:rPr lang="en-ZA" dirty="0" smtClean="0">
                <a:solidFill>
                  <a:srgbClr val="FFFF00"/>
                </a:solidFill>
              </a:rPr>
              <a:t>, Park </a:t>
            </a:r>
            <a:r>
              <a:rPr lang="en-ZA" dirty="0" err="1" smtClean="0">
                <a:solidFill>
                  <a:srgbClr val="FFFF00"/>
                </a:solidFill>
              </a:rPr>
              <a:t>Rynie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9" y="3429000"/>
            <a:ext cx="1763727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28999"/>
            <a:ext cx="1773653" cy="2593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36" y="3428998"/>
            <a:ext cx="1604764" cy="2590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70" y="3428997"/>
            <a:ext cx="154953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Melicerona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felina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562600"/>
            <a:ext cx="271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Melicerona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felina</a:t>
            </a:r>
            <a:r>
              <a:rPr lang="en-ZA" dirty="0" smtClean="0">
                <a:solidFill>
                  <a:srgbClr val="FFFF00"/>
                </a:solidFill>
              </a:rPr>
              <a:t>, 22.8mm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Dived, </a:t>
            </a:r>
            <a:r>
              <a:rPr lang="en-ZA" dirty="0" err="1" smtClean="0">
                <a:solidFill>
                  <a:srgbClr val="FFFF00"/>
                </a:solidFill>
              </a:rPr>
              <a:t>Hibberdene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32" y="2362200"/>
            <a:ext cx="232384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63" y="2362200"/>
            <a:ext cx="226937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Monetaria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moneta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caputserpentis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smtClean="0">
                <a:solidFill>
                  <a:srgbClr val="00B0F0"/>
                </a:solidFill>
              </a:rPr>
              <a:t>annulus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408" y="6188548"/>
            <a:ext cx="3498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Monetaria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caputserpentis</a:t>
            </a:r>
            <a:r>
              <a:rPr lang="en-ZA" dirty="0" smtClean="0">
                <a:solidFill>
                  <a:srgbClr val="FFFF00"/>
                </a:solidFill>
              </a:rPr>
              <a:t>, 30.5mm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8460" y="6172200"/>
            <a:ext cx="316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Monetaria</a:t>
            </a:r>
            <a:r>
              <a:rPr lang="en-ZA" i="1" dirty="0" smtClean="0">
                <a:solidFill>
                  <a:srgbClr val="FFFF00"/>
                </a:solidFill>
              </a:rPr>
              <a:t> annulus</a:t>
            </a:r>
            <a:r>
              <a:rPr lang="en-ZA" dirty="0" smtClean="0">
                <a:solidFill>
                  <a:srgbClr val="FFFF00"/>
                </a:solidFill>
              </a:rPr>
              <a:t>, 28.4mm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Tidal pool, Thompsons Bay,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3288268"/>
            <a:ext cx="2835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Monetaria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moneta</a:t>
            </a:r>
            <a:r>
              <a:rPr lang="en-ZA" dirty="0">
                <a:solidFill>
                  <a:srgbClr val="FFFF00"/>
                </a:solidFill>
              </a:rPr>
              <a:t>,</a:t>
            </a:r>
            <a:r>
              <a:rPr lang="en-ZA" dirty="0" smtClean="0">
                <a:solidFill>
                  <a:srgbClr val="FFFF00"/>
                </a:solidFill>
              </a:rPr>
              <a:t> 35.6mm</a:t>
            </a:r>
          </a:p>
          <a:p>
            <a:r>
              <a:rPr lang="en-ZA" dirty="0" err="1" smtClean="0">
                <a:solidFill>
                  <a:srgbClr val="FFFF00"/>
                </a:solidFill>
              </a:rPr>
              <a:t>Kosi</a:t>
            </a:r>
            <a:r>
              <a:rPr lang="en-ZA" dirty="0" smtClean="0">
                <a:solidFill>
                  <a:srgbClr val="FFFF00"/>
                </a:solidFill>
              </a:rPr>
              <a:t> Bay, Northern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4" y="3962400"/>
            <a:ext cx="1622534" cy="2225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62400"/>
            <a:ext cx="1651821" cy="2226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41" y="3962400"/>
            <a:ext cx="1763953" cy="2226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41" y="3962400"/>
            <a:ext cx="1623259" cy="2226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91" y="1143000"/>
            <a:ext cx="1526309" cy="2220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43000"/>
            <a:ext cx="1524000" cy="22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Ovatipsa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>
                <a:solidFill>
                  <a:srgbClr val="00B0F0"/>
                </a:solidFill>
              </a:rPr>
              <a:t>chinensis</a:t>
            </a:r>
            <a:r>
              <a:rPr lang="en-ZA" i="1" dirty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violacea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chinensis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variolaria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chinensis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tortirostris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878" y="6229766"/>
            <a:ext cx="355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Ovatipsa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chinensis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variolaria</a:t>
            </a:r>
            <a:r>
              <a:rPr lang="en-ZA" dirty="0" smtClean="0">
                <a:solidFill>
                  <a:srgbClr val="FFFF00"/>
                </a:solidFill>
              </a:rPr>
              <a:t>, 25mm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Dredged 70m, Southern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618" y="6248400"/>
            <a:ext cx="3324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Ovatipsa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chinesis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violacea</a:t>
            </a:r>
            <a:r>
              <a:rPr lang="en-ZA" dirty="0" smtClean="0">
                <a:solidFill>
                  <a:srgbClr val="FFFF00"/>
                </a:solidFill>
              </a:rPr>
              <a:t>, 38mm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45m, Umzumbe,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5" y="3961950"/>
            <a:ext cx="1589816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46" y="3962400"/>
            <a:ext cx="155669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74" y="3962400"/>
            <a:ext cx="158662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62400"/>
            <a:ext cx="155687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90" y="1143000"/>
            <a:ext cx="1679092" cy="2114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43000"/>
            <a:ext cx="1663652" cy="21144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1844" y="3278674"/>
            <a:ext cx="384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Ovatipsa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chinensis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tortirostris</a:t>
            </a:r>
            <a:r>
              <a:rPr lang="en-ZA" dirty="0" smtClean="0">
                <a:solidFill>
                  <a:srgbClr val="FFFF00"/>
                </a:solidFill>
              </a:rPr>
              <a:t>, 28.7mm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Park </a:t>
            </a:r>
            <a:r>
              <a:rPr lang="en-ZA" dirty="0" err="1" smtClean="0">
                <a:solidFill>
                  <a:srgbClr val="FFFF00"/>
                </a:solidFill>
              </a:rPr>
              <a:t>Rynie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Palmadusta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clandestina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contaminata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distans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ziczac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867" y="6107979"/>
            <a:ext cx="423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Palmadusta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clandestina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passerina</a:t>
            </a:r>
            <a:r>
              <a:rPr lang="en-ZA" dirty="0" smtClean="0">
                <a:solidFill>
                  <a:srgbClr val="FFFF00"/>
                </a:solidFill>
              </a:rPr>
              <a:t>, 17.1mm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Dived, </a:t>
            </a:r>
            <a:r>
              <a:rPr lang="en-ZA" dirty="0" err="1" smtClean="0">
                <a:solidFill>
                  <a:srgbClr val="FFFF00"/>
                </a:solidFill>
              </a:rPr>
              <a:t>Hibberdene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6316" y="6107978"/>
            <a:ext cx="4104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Palmadusta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contaminata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distans</a:t>
            </a:r>
            <a:r>
              <a:rPr lang="en-ZA" dirty="0" smtClean="0">
                <a:solidFill>
                  <a:srgbClr val="FFFF00"/>
                </a:solidFill>
              </a:rPr>
              <a:t>, 10.6mm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Dredged 40m,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87763"/>
            <a:ext cx="190609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87763"/>
            <a:ext cx="1876365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87763"/>
            <a:ext cx="1977752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36" y="3687763"/>
            <a:ext cx="233056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Purpuradusta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>
                <a:solidFill>
                  <a:srgbClr val="00B0F0"/>
                </a:solidFill>
              </a:rPr>
              <a:t>fimbriata</a:t>
            </a:r>
            <a:r>
              <a:rPr lang="en-ZA" i="1" dirty="0">
                <a:solidFill>
                  <a:srgbClr val="00B0F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durbanensis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5660085"/>
            <a:ext cx="427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Purpuradusta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fimbriata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durbanensis</a:t>
            </a:r>
            <a:r>
              <a:rPr lang="en-ZA" dirty="0" smtClean="0">
                <a:solidFill>
                  <a:srgbClr val="FFFF00"/>
                </a:solidFill>
              </a:rPr>
              <a:t>, 15mm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Ex </a:t>
            </a:r>
            <a:r>
              <a:rPr lang="en-ZA" dirty="0" err="1" smtClean="0">
                <a:solidFill>
                  <a:srgbClr val="FFFF00"/>
                </a:solidFill>
              </a:rPr>
              <a:t>Pisce</a:t>
            </a:r>
            <a:r>
              <a:rPr lang="en-ZA" dirty="0" smtClean="0">
                <a:solidFill>
                  <a:srgbClr val="FFFF00"/>
                </a:solidFill>
              </a:rPr>
              <a:t>, 800ft, Richards Bay,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89" y="2743200"/>
            <a:ext cx="2361511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3200"/>
            <a:ext cx="293954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Staphylaea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nolani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5755817"/>
            <a:ext cx="3789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Staphylaea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staphylaea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nolani</a:t>
            </a:r>
            <a:r>
              <a:rPr lang="en-ZA" dirty="0" smtClean="0">
                <a:solidFill>
                  <a:srgbClr val="FFFF00"/>
                </a:solidFill>
              </a:rPr>
              <a:t>, 14.4mm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Under rocks, Park </a:t>
            </a:r>
            <a:r>
              <a:rPr lang="en-ZA" dirty="0" err="1" smtClean="0">
                <a:solidFill>
                  <a:srgbClr val="FFFF00"/>
                </a:solidFill>
              </a:rPr>
              <a:t>Rynie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39" y="2590800"/>
            <a:ext cx="2764652" cy="3167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6791"/>
            <a:ext cx="3190184" cy="3161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593939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00B0F0"/>
                </a:solidFill>
              </a:rPr>
              <a:t>*</a:t>
            </a:r>
            <a:r>
              <a:rPr lang="en-ZA" dirty="0" smtClean="0">
                <a:solidFill>
                  <a:srgbClr val="00B0F0"/>
                </a:solidFill>
              </a:rPr>
              <a:t> endemic</a:t>
            </a:r>
            <a:endParaRPr lang="en-Z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Talostolida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teres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teres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natalensis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19523"/>
            <a:ext cx="312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Talostolida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teres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teres</a:t>
            </a:r>
            <a:r>
              <a:rPr lang="en-ZA" dirty="0" smtClean="0">
                <a:solidFill>
                  <a:srgbClr val="FFFF00"/>
                </a:solidFill>
              </a:rPr>
              <a:t>, 26.8mm</a:t>
            </a:r>
          </a:p>
          <a:p>
            <a:r>
              <a:rPr lang="en-ZA" dirty="0" err="1" smtClean="0">
                <a:solidFill>
                  <a:srgbClr val="FFFF00"/>
                </a:solidFill>
              </a:rPr>
              <a:t>Jeffreys</a:t>
            </a:r>
            <a:r>
              <a:rPr lang="en-ZA" dirty="0" smtClean="0">
                <a:solidFill>
                  <a:srgbClr val="FFFF00"/>
                </a:solidFill>
              </a:rPr>
              <a:t> Bay, EC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4571" y="6126451"/>
            <a:ext cx="3589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Talostolida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teres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natalensis</a:t>
            </a:r>
            <a:r>
              <a:rPr lang="en-ZA" dirty="0" smtClean="0">
                <a:solidFill>
                  <a:srgbClr val="FFFF00"/>
                </a:solidFill>
              </a:rPr>
              <a:t>, 33.1mm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Ex </a:t>
            </a:r>
            <a:r>
              <a:rPr lang="en-ZA" dirty="0" err="1" smtClean="0">
                <a:solidFill>
                  <a:srgbClr val="FFFF00"/>
                </a:solidFill>
              </a:rPr>
              <a:t>Pisce</a:t>
            </a:r>
            <a:r>
              <a:rPr lang="en-ZA" dirty="0" smtClean="0">
                <a:solidFill>
                  <a:srgbClr val="FFFF00"/>
                </a:solidFill>
              </a:rPr>
              <a:t> 100m, Port Edward,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7" y="3342531"/>
            <a:ext cx="1920953" cy="2783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42714"/>
            <a:ext cx="1905000" cy="278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0" y="3352799"/>
            <a:ext cx="1768700" cy="2773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47" y="3352799"/>
            <a:ext cx="1752453" cy="277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7702" y="644961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00B0F0"/>
                </a:solidFill>
              </a:rPr>
              <a:t>*</a:t>
            </a:r>
            <a:r>
              <a:rPr lang="en-ZA" dirty="0" smtClean="0">
                <a:solidFill>
                  <a:srgbClr val="00B0F0"/>
                </a:solidFill>
              </a:rPr>
              <a:t> endemic</a:t>
            </a:r>
            <a:endParaRPr lang="en-Z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Talparia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talpa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6036908"/>
            <a:ext cx="248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Talparia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talpa</a:t>
            </a:r>
            <a:r>
              <a:rPr lang="en-ZA" dirty="0" smtClean="0">
                <a:solidFill>
                  <a:srgbClr val="FFFF00"/>
                </a:solidFill>
              </a:rPr>
              <a:t>, 46.4mm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28m, Durban,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38399"/>
            <a:ext cx="2075873" cy="361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74" y="2438398"/>
            <a:ext cx="2155828" cy="36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FFFF00"/>
                </a:solidFill>
              </a:rPr>
              <a:t>Some locals are quite rare</a:t>
            </a:r>
            <a:r>
              <a:rPr lang="en-ZA" dirty="0" smtClean="0">
                <a:solidFill>
                  <a:srgbClr val="FFFF00"/>
                </a:solidFill>
              </a:rPr>
              <a:t>…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ZA" dirty="0" smtClean="0">
                <a:solidFill>
                  <a:srgbClr val="FFFF00"/>
                </a:solidFill>
              </a:rPr>
              <a:t>These include:</a:t>
            </a:r>
          </a:p>
          <a:p>
            <a:pPr lvl="1"/>
            <a:r>
              <a:rPr lang="en-ZA" i="1" dirty="0" err="1" smtClean="0">
                <a:solidFill>
                  <a:srgbClr val="FFFF00"/>
                </a:solidFill>
              </a:rPr>
              <a:t>Afrozoila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fultoni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fultoni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dirty="0" smtClean="0">
                <a:solidFill>
                  <a:srgbClr val="FFFF00"/>
                </a:solidFill>
              </a:rPr>
              <a:t>(GB </a:t>
            </a:r>
            <a:r>
              <a:rPr lang="en-ZA" dirty="0" err="1" smtClean="0">
                <a:solidFill>
                  <a:srgbClr val="FFFF00"/>
                </a:solidFill>
              </a:rPr>
              <a:t>Sowerby</a:t>
            </a:r>
            <a:r>
              <a:rPr lang="en-ZA" dirty="0" smtClean="0">
                <a:solidFill>
                  <a:srgbClr val="FFFF00"/>
                </a:solidFill>
              </a:rPr>
              <a:t> III, 1903)</a:t>
            </a:r>
            <a:endParaRPr lang="en-ZA" dirty="0">
              <a:solidFill>
                <a:srgbClr val="FFFF00"/>
              </a:solidFill>
            </a:endParaRPr>
          </a:p>
          <a:p>
            <a:pPr lvl="1"/>
            <a:r>
              <a:rPr lang="en-ZA" i="1" dirty="0" err="1">
                <a:solidFill>
                  <a:srgbClr val="FFFF00"/>
                </a:solidFill>
              </a:rPr>
              <a:t>Lyncina</a:t>
            </a:r>
            <a:r>
              <a:rPr lang="en-ZA" i="1" dirty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broderipii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dirty="0" smtClean="0">
                <a:solidFill>
                  <a:srgbClr val="FFFF00"/>
                </a:solidFill>
              </a:rPr>
              <a:t>(</a:t>
            </a:r>
            <a:r>
              <a:rPr lang="en-ZA" dirty="0" err="1" smtClean="0">
                <a:solidFill>
                  <a:srgbClr val="FFFF00"/>
                </a:solidFill>
              </a:rPr>
              <a:t>Gray</a:t>
            </a:r>
            <a:r>
              <a:rPr lang="en-ZA" dirty="0" smtClean="0">
                <a:solidFill>
                  <a:srgbClr val="FFFF00"/>
                </a:solidFill>
              </a:rPr>
              <a:t> in GB </a:t>
            </a:r>
            <a:r>
              <a:rPr lang="en-ZA" dirty="0" err="1" smtClean="0">
                <a:solidFill>
                  <a:srgbClr val="FFFF00"/>
                </a:solidFill>
              </a:rPr>
              <a:t>Sowerby</a:t>
            </a:r>
            <a:r>
              <a:rPr lang="en-ZA" dirty="0" smtClean="0">
                <a:solidFill>
                  <a:srgbClr val="FFFF00"/>
                </a:solidFill>
              </a:rPr>
              <a:t> I, 1832)</a:t>
            </a:r>
            <a:endParaRPr lang="en-ZA" dirty="0">
              <a:solidFill>
                <a:srgbClr val="FFFF00"/>
              </a:solidFill>
            </a:endParaRPr>
          </a:p>
          <a:p>
            <a:pPr lvl="1"/>
            <a:r>
              <a:rPr lang="en-ZA" i="1" dirty="0" err="1">
                <a:solidFill>
                  <a:srgbClr val="FFFF00"/>
                </a:solidFill>
              </a:rPr>
              <a:t>Ficadusta</a:t>
            </a:r>
            <a:r>
              <a:rPr lang="en-ZA" i="1" dirty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barclayi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dirty="0" smtClean="0">
                <a:solidFill>
                  <a:srgbClr val="FFFF00"/>
                </a:solidFill>
              </a:rPr>
              <a:t>(Reeve, 1857)</a:t>
            </a:r>
            <a:endParaRPr lang="en-ZA" u="sng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7" b="48889"/>
          <a:stretch/>
        </p:blipFill>
        <p:spPr>
          <a:xfrm rot="5400000">
            <a:off x="680303" y="4317212"/>
            <a:ext cx="2807711" cy="192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48889" b="50000"/>
          <a:stretch/>
        </p:blipFill>
        <p:spPr>
          <a:xfrm>
            <a:off x="3511309" y="3860980"/>
            <a:ext cx="2121382" cy="2807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6284" r="69572" b="12694"/>
          <a:stretch/>
        </p:blipFill>
        <p:spPr>
          <a:xfrm>
            <a:off x="6096000" y="3877197"/>
            <a:ext cx="2016100" cy="2793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0851" y="624165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00B0F0"/>
                </a:solidFill>
              </a:rPr>
              <a:t>*</a:t>
            </a:r>
            <a:r>
              <a:rPr lang="en-ZA" dirty="0" smtClean="0">
                <a:solidFill>
                  <a:srgbClr val="00B0F0"/>
                </a:solidFill>
              </a:rPr>
              <a:t> endemic</a:t>
            </a:r>
            <a:endParaRPr lang="en-Z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7000" t="-32000" r="-2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14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FFFF00"/>
                </a:solidFill>
              </a:rPr>
              <a:t>The Immediate Response…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ZA" sz="4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ZA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ZA" sz="4400" dirty="0" smtClean="0">
                <a:solidFill>
                  <a:srgbClr val="FFFF00"/>
                </a:solidFill>
              </a:rPr>
              <a:t>…</a:t>
            </a:r>
            <a:r>
              <a:rPr lang="en-ZA" sz="4400" dirty="0" err="1" smtClean="0">
                <a:solidFill>
                  <a:srgbClr val="FFFF00"/>
                </a:solidFill>
              </a:rPr>
              <a:t>Cypraeovula</a:t>
            </a:r>
            <a:r>
              <a:rPr lang="en-ZA" sz="4400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6488668"/>
            <a:ext cx="43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Cypraovula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coronata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gloriosa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dirty="0" err="1" smtClean="0">
                <a:solidFill>
                  <a:srgbClr val="FFFF00"/>
                </a:solidFill>
              </a:rPr>
              <a:t>Shikama</a:t>
            </a:r>
            <a:r>
              <a:rPr lang="en-ZA" dirty="0" smtClean="0">
                <a:solidFill>
                  <a:srgbClr val="FFFF00"/>
                </a:solidFill>
              </a:rPr>
              <a:t>, 1971</a:t>
            </a:r>
            <a:endParaRPr lang="en-Z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But –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 smtClean="0">
                <a:solidFill>
                  <a:schemeClr val="bg1"/>
                </a:solidFill>
              </a:rPr>
              <a:t>- </a:t>
            </a:r>
            <a:r>
              <a:rPr lang="en-ZA" dirty="0" smtClean="0">
                <a:solidFill>
                  <a:srgbClr val="FFFF00"/>
                </a:solidFill>
              </a:rPr>
              <a:t>one </a:t>
            </a:r>
            <a:r>
              <a:rPr lang="en-ZA" dirty="0">
                <a:solidFill>
                  <a:srgbClr val="FFFF00"/>
                </a:solidFill>
              </a:rPr>
              <a:t>Taxon </a:t>
            </a:r>
            <a:r>
              <a:rPr lang="en-ZA" dirty="0">
                <a:solidFill>
                  <a:schemeClr val="bg1"/>
                </a:solidFill>
              </a:rPr>
              <a:t>is missing from the </a:t>
            </a:r>
            <a:r>
              <a:rPr lang="en-ZA" dirty="0" smtClean="0">
                <a:solidFill>
                  <a:schemeClr val="bg1"/>
                </a:solidFill>
              </a:rPr>
              <a:t>aforementioned lists.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5530048"/>
            <a:ext cx="1670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400" i="1" dirty="0" smtClean="0">
                <a:solidFill>
                  <a:srgbClr val="FFFF00"/>
                </a:solidFill>
              </a:rPr>
              <a:t>It is…..</a:t>
            </a:r>
            <a:endParaRPr lang="en-ZA" sz="4400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Guy &lt;strong&gt;Thinking&lt;/strong&gt; - Bing images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3332647" y="2514600"/>
            <a:ext cx="306240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046">
            <a:off x="321115" y="1207832"/>
            <a:ext cx="8576308" cy="482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766">
            <a:off x="876826" y="850590"/>
            <a:ext cx="7632867" cy="5104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893">
            <a:off x="1136044" y="1191100"/>
            <a:ext cx="6616244" cy="4537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43000"/>
            <a:ext cx="81153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102">
            <a:off x="506322" y="561483"/>
            <a:ext cx="7875688" cy="5267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5" y="503376"/>
            <a:ext cx="8299712" cy="6233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74" y="5289910"/>
            <a:ext cx="4999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Map Cowries</a:t>
            </a:r>
            <a:endParaRPr lang="en-ZA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anose="03020402040607040605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8781" y="412472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Leporicypraea</a:t>
            </a:r>
            <a:endParaRPr lang="en-ZA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Let the Confusion Begin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This is where it all gets very confusing.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Based on work by Marco </a:t>
            </a:r>
            <a:r>
              <a:rPr lang="en-ZA" dirty="0" err="1" smtClean="0">
                <a:solidFill>
                  <a:schemeClr val="bg1"/>
                </a:solidFill>
              </a:rPr>
              <a:t>Passamonti</a:t>
            </a:r>
            <a:r>
              <a:rPr lang="en-ZA" dirty="0" smtClean="0">
                <a:solidFill>
                  <a:schemeClr val="bg1"/>
                </a:solidFill>
              </a:rPr>
              <a:t> and </a:t>
            </a:r>
            <a:r>
              <a:rPr lang="en-ZA" dirty="0" err="1" smtClean="0">
                <a:solidFill>
                  <a:schemeClr val="bg1"/>
                </a:solidFill>
              </a:rPr>
              <a:t>Mirco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dirty="0" err="1" smtClean="0">
                <a:solidFill>
                  <a:schemeClr val="bg1"/>
                </a:solidFill>
              </a:rPr>
              <a:t>Bergonzoni</a:t>
            </a:r>
            <a:endParaRPr lang="en-ZA" dirty="0">
              <a:solidFill>
                <a:schemeClr val="bg1"/>
              </a:solidFill>
            </a:endParaRP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Beautiful Cowries Magazine no 6, Dec 2014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118 pages, 40 pages text, 78 colour plates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Taxonomy changes rapidly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Splitting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New sub-genera (+ new sub-species)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Felix Lorenz and Randy Bridges</a:t>
            </a:r>
          </a:p>
        </p:txBody>
      </p:sp>
    </p:spTree>
    <p:extLst>
      <p:ext uri="{BB962C8B-B14F-4D97-AF65-F5344CB8AC3E}">
        <p14:creationId xmlns:p14="http://schemas.microsoft.com/office/powerpoint/2010/main" val="33806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2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Maps of the World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ZA" sz="4400" dirty="0" smtClean="0">
                <a:solidFill>
                  <a:srgbClr val="FF0000"/>
                </a:solidFill>
              </a:rPr>
              <a:t>Genus: </a:t>
            </a:r>
            <a:r>
              <a:rPr lang="en-ZA" sz="4400" i="1" dirty="0" err="1" smtClean="0">
                <a:solidFill>
                  <a:srgbClr val="FF0000"/>
                </a:solidFill>
              </a:rPr>
              <a:t>Leporicypraea</a:t>
            </a:r>
            <a:r>
              <a:rPr lang="en-ZA" sz="4400" dirty="0" smtClean="0">
                <a:solidFill>
                  <a:srgbClr val="FF0000"/>
                </a:solidFill>
              </a:rPr>
              <a:t> </a:t>
            </a:r>
            <a:r>
              <a:rPr lang="en-ZA" sz="4400" dirty="0" err="1" smtClean="0">
                <a:solidFill>
                  <a:srgbClr val="FF0000"/>
                </a:solidFill>
              </a:rPr>
              <a:t>Iredale</a:t>
            </a:r>
            <a:r>
              <a:rPr lang="en-ZA" sz="4400" dirty="0" smtClean="0">
                <a:solidFill>
                  <a:srgbClr val="FF0000"/>
                </a:solidFill>
              </a:rPr>
              <a:t>, 1930</a:t>
            </a:r>
          </a:p>
          <a:p>
            <a:r>
              <a:rPr lang="en-ZA" dirty="0" smtClean="0">
                <a:solidFill>
                  <a:srgbClr val="FF0000"/>
                </a:solidFill>
              </a:rPr>
              <a:t>Central Indian Ocean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alga f. </a:t>
            </a:r>
            <a:r>
              <a:rPr lang="en-ZA" dirty="0" err="1" smtClean="0">
                <a:solidFill>
                  <a:srgbClr val="FF0000"/>
                </a:solidFill>
              </a:rPr>
              <a:t>geographica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FF0000"/>
                </a:solidFill>
              </a:rPr>
              <a:t>East Indian Ocean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alga f. </a:t>
            </a:r>
            <a:r>
              <a:rPr lang="en-ZA" dirty="0" err="1" smtClean="0">
                <a:solidFill>
                  <a:srgbClr val="FF0000"/>
                </a:solidFill>
              </a:rPr>
              <a:t>geographica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FF0000"/>
                </a:solidFill>
              </a:rPr>
              <a:t>Western Pacific Ocean, Philippines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alga f. </a:t>
            </a:r>
            <a:r>
              <a:rPr lang="en-ZA" dirty="0" err="1" smtClean="0">
                <a:solidFill>
                  <a:srgbClr val="FF0000"/>
                </a:solidFill>
              </a:rPr>
              <a:t>geographica</a:t>
            </a:r>
            <a:endParaRPr lang="en-ZA" dirty="0" smtClean="0">
              <a:solidFill>
                <a:srgbClr val="FF0000"/>
              </a:solidFill>
            </a:endParaRP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FF0000"/>
                </a:solidFill>
              </a:rPr>
              <a:t>Pacific Ocean – Melanesia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(</a:t>
            </a:r>
            <a:r>
              <a:rPr lang="en-ZA" dirty="0" err="1" smtClean="0">
                <a:solidFill>
                  <a:srgbClr val="FF0000"/>
                </a:solidFill>
              </a:rPr>
              <a:t>incl</a:t>
            </a:r>
            <a:r>
              <a:rPr lang="en-ZA" dirty="0" smtClean="0">
                <a:solidFill>
                  <a:srgbClr val="FF0000"/>
                </a:solidFill>
              </a:rPr>
              <a:t> f. </a:t>
            </a:r>
            <a:r>
              <a:rPr lang="en-ZA" dirty="0" err="1" smtClean="0">
                <a:solidFill>
                  <a:srgbClr val="FF0000"/>
                </a:solidFill>
              </a:rPr>
              <a:t>panerythra</a:t>
            </a:r>
            <a:r>
              <a:rPr lang="en-ZA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viridis</a:t>
            </a:r>
            <a:r>
              <a:rPr lang="en-ZA" dirty="0" smtClean="0">
                <a:solidFill>
                  <a:srgbClr val="FF0000"/>
                </a:solidFill>
              </a:rPr>
              <a:t> (</a:t>
            </a:r>
            <a:r>
              <a:rPr lang="en-ZA" dirty="0" err="1" smtClean="0">
                <a:solidFill>
                  <a:srgbClr val="FF0000"/>
                </a:solidFill>
              </a:rPr>
              <a:t>incl</a:t>
            </a:r>
            <a:r>
              <a:rPr lang="en-ZA" dirty="0" smtClean="0">
                <a:solidFill>
                  <a:srgbClr val="FF0000"/>
                </a:solidFill>
              </a:rPr>
              <a:t> f. </a:t>
            </a:r>
            <a:r>
              <a:rPr lang="en-ZA" dirty="0" err="1" smtClean="0">
                <a:solidFill>
                  <a:srgbClr val="FF0000"/>
                </a:solidFill>
              </a:rPr>
              <a:t>guamensis</a:t>
            </a:r>
            <a:r>
              <a:rPr lang="en-ZA" dirty="0" smtClean="0">
                <a:solidFill>
                  <a:srgbClr val="FF0000"/>
                </a:solidFill>
              </a:rPr>
              <a:t> and f. </a:t>
            </a:r>
            <a:r>
              <a:rPr lang="en-ZA" dirty="0" err="1" smtClean="0">
                <a:solidFill>
                  <a:srgbClr val="FF0000"/>
                </a:solidFill>
              </a:rPr>
              <a:t>montrouzieri</a:t>
            </a:r>
            <a:r>
              <a:rPr lang="en-ZA" dirty="0" smtClean="0">
                <a:solidFill>
                  <a:srgbClr val="FF0000"/>
                </a:solidFill>
              </a:rPr>
              <a:t> + f. </a:t>
            </a:r>
            <a:r>
              <a:rPr lang="en-ZA" dirty="0" err="1" smtClean="0">
                <a:solidFill>
                  <a:srgbClr val="FF0000"/>
                </a:solidFill>
              </a:rPr>
              <a:t>kanakinus</a:t>
            </a:r>
            <a:r>
              <a:rPr lang="en-ZA" dirty="0" smtClean="0">
                <a:solidFill>
                  <a:srgbClr val="FF0000"/>
                </a:solidFill>
              </a:rPr>
              <a:t> – NC)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rewa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FF0000"/>
                </a:solidFill>
              </a:rPr>
              <a:t>Pacific Ocean – Micronesia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viridis</a:t>
            </a:r>
            <a:r>
              <a:rPr lang="en-ZA" dirty="0" smtClean="0">
                <a:solidFill>
                  <a:srgbClr val="FF0000"/>
                </a:solidFill>
              </a:rPr>
              <a:t> f. </a:t>
            </a:r>
            <a:r>
              <a:rPr lang="en-ZA" dirty="0" err="1" smtClean="0">
                <a:solidFill>
                  <a:srgbClr val="FF0000"/>
                </a:solidFill>
              </a:rPr>
              <a:t>eluceta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FF0000"/>
                </a:solidFill>
              </a:rPr>
              <a:t>Pacific Ocean – Polynesia</a:t>
            </a: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rewa</a:t>
            </a:r>
            <a:endParaRPr lang="en-ZA" dirty="0" smtClean="0">
              <a:solidFill>
                <a:srgbClr val="FF0000"/>
              </a:solidFill>
            </a:endParaRPr>
          </a:p>
          <a:p>
            <a:pPr lvl="1"/>
            <a:r>
              <a:rPr lang="en-ZA" dirty="0" smtClean="0">
                <a:solidFill>
                  <a:srgbClr val="FF0000"/>
                </a:solidFill>
              </a:rPr>
              <a:t>L </a:t>
            </a:r>
            <a:r>
              <a:rPr lang="en-ZA" dirty="0" err="1" smtClean="0">
                <a:solidFill>
                  <a:srgbClr val="FF0000"/>
                </a:solidFill>
              </a:rPr>
              <a:t>mappa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admirabilis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46482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rgbClr val="0070C0"/>
                </a:solidFill>
              </a:rPr>
              <a:t>alga f. </a:t>
            </a:r>
            <a:r>
              <a:rPr lang="en-ZA" sz="1200" dirty="0" err="1" smtClean="0">
                <a:solidFill>
                  <a:srgbClr val="0070C0"/>
                </a:solidFill>
              </a:rPr>
              <a:t>geographica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mappa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>
                <a:solidFill>
                  <a:srgbClr val="0070C0"/>
                </a:solidFill>
              </a:rPr>
              <a:t>m</a:t>
            </a:r>
            <a:r>
              <a:rPr lang="en-ZA" sz="1200" dirty="0" err="1" smtClean="0">
                <a:solidFill>
                  <a:srgbClr val="0070C0"/>
                </a:solidFill>
              </a:rPr>
              <a:t>appa</a:t>
            </a:r>
            <a:r>
              <a:rPr lang="en-ZA" sz="1200" dirty="0" smtClean="0">
                <a:solidFill>
                  <a:srgbClr val="0070C0"/>
                </a:solidFill>
              </a:rPr>
              <a:t> f. </a:t>
            </a:r>
            <a:r>
              <a:rPr lang="en-ZA" sz="1200" dirty="0" err="1" smtClean="0">
                <a:solidFill>
                  <a:srgbClr val="0070C0"/>
                </a:solidFill>
              </a:rPr>
              <a:t>panerythra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viridis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viridis</a:t>
            </a:r>
            <a:r>
              <a:rPr lang="en-ZA" sz="1200" dirty="0" smtClean="0">
                <a:solidFill>
                  <a:srgbClr val="0070C0"/>
                </a:solidFill>
              </a:rPr>
              <a:t> f. </a:t>
            </a:r>
            <a:r>
              <a:rPr lang="en-ZA" sz="1200" dirty="0" err="1" smtClean="0">
                <a:solidFill>
                  <a:srgbClr val="0070C0"/>
                </a:solidFill>
              </a:rPr>
              <a:t>guamensis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viridis</a:t>
            </a:r>
            <a:r>
              <a:rPr lang="en-ZA" sz="1200" dirty="0" smtClean="0">
                <a:solidFill>
                  <a:srgbClr val="0070C0"/>
                </a:solidFill>
              </a:rPr>
              <a:t> f. </a:t>
            </a:r>
            <a:r>
              <a:rPr lang="en-ZA" sz="1200" dirty="0" err="1" smtClean="0">
                <a:solidFill>
                  <a:srgbClr val="0070C0"/>
                </a:solidFill>
              </a:rPr>
              <a:t>montrouzieri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viridis</a:t>
            </a:r>
            <a:r>
              <a:rPr lang="en-ZA" sz="1200" dirty="0" smtClean="0">
                <a:solidFill>
                  <a:srgbClr val="0070C0"/>
                </a:solidFill>
              </a:rPr>
              <a:t> f. </a:t>
            </a:r>
            <a:r>
              <a:rPr lang="en-ZA" sz="1200" dirty="0" err="1" smtClean="0">
                <a:solidFill>
                  <a:srgbClr val="0070C0"/>
                </a:solidFill>
              </a:rPr>
              <a:t>kanakinus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Viridis</a:t>
            </a:r>
            <a:r>
              <a:rPr lang="en-ZA" sz="1200" dirty="0" smtClean="0">
                <a:solidFill>
                  <a:srgbClr val="0070C0"/>
                </a:solidFill>
              </a:rPr>
              <a:t> f. </a:t>
            </a:r>
            <a:r>
              <a:rPr lang="en-ZA" sz="1200" dirty="0" err="1" smtClean="0">
                <a:solidFill>
                  <a:srgbClr val="0070C0"/>
                </a:solidFill>
              </a:rPr>
              <a:t>eluceta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rewa</a:t>
            </a:r>
            <a:endParaRPr lang="en-ZA" sz="1200" dirty="0" smtClean="0">
              <a:solidFill>
                <a:srgbClr val="0070C0"/>
              </a:solidFill>
            </a:endParaRPr>
          </a:p>
          <a:p>
            <a:r>
              <a:rPr lang="en-ZA" sz="1200" dirty="0" err="1" smtClean="0">
                <a:solidFill>
                  <a:srgbClr val="0070C0"/>
                </a:solidFill>
              </a:rPr>
              <a:t>admirabilis</a:t>
            </a:r>
            <a:endParaRPr lang="en-ZA" sz="1200" dirty="0">
              <a:solidFill>
                <a:srgbClr val="0070C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400800" y="4724400"/>
            <a:ext cx="419100" cy="1752600"/>
          </a:xfrm>
          <a:prstGeom prst="rightBrace">
            <a:avLst>
              <a:gd name="adj1" fmla="val 4513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6906198" y="5017531"/>
            <a:ext cx="200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0070C0"/>
                </a:solidFill>
              </a:rPr>
              <a:t>…does not include the East African species…</a:t>
            </a:r>
            <a:endParaRPr lang="en-ZA" dirty="0">
              <a:solidFill>
                <a:srgbClr val="0070C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269220">
            <a:off x="4001079" y="4947778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80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Maps of East Africa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Of greater interest to SA collectors.</a:t>
            </a:r>
          </a:p>
          <a:p>
            <a:r>
              <a:rPr lang="en-ZA" dirty="0">
                <a:solidFill>
                  <a:schemeClr val="bg1"/>
                </a:solidFill>
              </a:rPr>
              <a:t>4</a:t>
            </a:r>
            <a:r>
              <a:rPr lang="en-ZA" dirty="0" smtClean="0">
                <a:solidFill>
                  <a:schemeClr val="bg1"/>
                </a:solidFill>
              </a:rPr>
              <a:t> subspecies: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536353"/>
              </p:ext>
            </p:extLst>
          </p:nvPr>
        </p:nvGraphicFramePr>
        <p:xfrm>
          <a:off x="609600" y="2895598"/>
          <a:ext cx="8001000" cy="365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ZA" sz="1600" dirty="0" err="1" smtClean="0"/>
                        <a:t>Passamonti</a:t>
                      </a:r>
                      <a:r>
                        <a:rPr lang="en-ZA" sz="1600" dirty="0" smtClean="0"/>
                        <a:t> &amp; </a:t>
                      </a:r>
                      <a:r>
                        <a:rPr lang="en-ZA" sz="1600" dirty="0" err="1" smtClean="0"/>
                        <a:t>Bergonzoni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Lorenz et al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General Region</a:t>
                      </a:r>
                      <a:endParaRPr lang="en-Z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80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mappa</a:t>
                      </a:r>
                      <a:r>
                        <a:rPr lang="en-ZA" sz="1400" i="1" dirty="0" smtClean="0"/>
                        <a:t> alga </a:t>
                      </a:r>
                      <a:r>
                        <a:rPr lang="en-ZA" sz="1400" dirty="0" smtClean="0"/>
                        <a:t>(Perry, 1811)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mappa</a:t>
                      </a:r>
                      <a:r>
                        <a:rPr lang="en-ZA" sz="1400" i="1" baseline="0" dirty="0" smtClean="0"/>
                        <a:t> </a:t>
                      </a:r>
                      <a:r>
                        <a:rPr lang="en-ZA" sz="1400" i="1" dirty="0" err="1" smtClean="0"/>
                        <a:t>geographica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(</a:t>
                      </a:r>
                      <a:r>
                        <a:rPr lang="en-ZA" sz="1400" dirty="0" err="1" smtClean="0"/>
                        <a:t>Schilder</a:t>
                      </a:r>
                      <a:r>
                        <a:rPr lang="en-ZA" sz="1400" dirty="0" smtClean="0"/>
                        <a:t> &amp; </a:t>
                      </a:r>
                      <a:r>
                        <a:rPr lang="en-ZA" sz="1400" dirty="0" err="1" smtClean="0"/>
                        <a:t>Schilder</a:t>
                      </a:r>
                      <a:r>
                        <a:rPr lang="en-ZA" sz="1400" dirty="0" smtClean="0"/>
                        <a:t>, 1933)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S. Mozambique – N. Red Sea + Seychelles + Madagascar + Mascarenes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0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ultraviola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Lorenz &amp; Bridges,</a:t>
                      </a:r>
                      <a:r>
                        <a:rPr lang="en-ZA" sz="1400" baseline="0" dirty="0" smtClean="0"/>
                        <a:t> 2014</a:t>
                      </a:r>
                      <a:endParaRPr lang="en-ZA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mappa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ultraviola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Lorenz &amp; Bridges, 2014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S. Mozambique – Kenya + Madagascar + Seychelles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singularis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Lorenz, 2016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Red Sea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(</a:t>
                      </a:r>
                      <a:r>
                        <a:rPr lang="en-ZA" sz="1400" dirty="0" err="1" smtClean="0"/>
                        <a:t>Gray</a:t>
                      </a:r>
                      <a:r>
                        <a:rPr lang="en-ZA" sz="1400" dirty="0" smtClean="0"/>
                        <a:t>, 1824)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subsignata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(Melville, 1888)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 smtClean="0"/>
                        <a:t>Mascarenes (Mauritius, Saint Brandon, Rodriguez)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rosea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i="1" dirty="0" err="1" smtClean="0"/>
                        <a:t>aliwalensis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Lorenz, 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i="1" dirty="0" smtClean="0"/>
                        <a:t>L </a:t>
                      </a:r>
                      <a:r>
                        <a:rPr lang="en-ZA" sz="1400" i="1" dirty="0" err="1" smtClean="0"/>
                        <a:t>aliwalensis</a:t>
                      </a:r>
                      <a:r>
                        <a:rPr lang="en-ZA" sz="1400" i="1" dirty="0" smtClean="0"/>
                        <a:t> </a:t>
                      </a:r>
                      <a:r>
                        <a:rPr lang="en-ZA" sz="1400" dirty="0" smtClean="0"/>
                        <a:t>Lorenz</a:t>
                      </a:r>
                      <a:r>
                        <a:rPr lang="en-ZA" sz="1400" baseline="0" dirty="0" smtClean="0"/>
                        <a:t> &amp; Hubert, 2000</a:t>
                      </a:r>
                      <a:endParaRPr lang="en-ZA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KZN,</a:t>
                      </a:r>
                      <a:r>
                        <a:rPr lang="en-ZA" sz="1400" baseline="0" dirty="0" smtClean="0"/>
                        <a:t> South Africa</a:t>
                      </a:r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4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85" y="0"/>
            <a:ext cx="49196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Regional Maps: 1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smtClean="0"/>
              <a:t>L </a:t>
            </a:r>
            <a:r>
              <a:rPr lang="en-ZA" i="1" dirty="0" err="1" smtClean="0"/>
              <a:t>mappa</a:t>
            </a:r>
            <a:r>
              <a:rPr lang="en-ZA" i="1" dirty="0" smtClean="0"/>
              <a:t> </a:t>
            </a:r>
            <a:r>
              <a:rPr lang="en-ZA" i="1" dirty="0" smtClean="0">
                <a:solidFill>
                  <a:srgbClr val="00B0F0"/>
                </a:solidFill>
              </a:rPr>
              <a:t>alga</a:t>
            </a:r>
            <a:r>
              <a:rPr lang="en-ZA" i="1" dirty="0" smtClean="0"/>
              <a:t> </a:t>
            </a:r>
            <a:r>
              <a:rPr lang="en-ZA" dirty="0" smtClean="0"/>
              <a:t>(</a:t>
            </a:r>
            <a:r>
              <a:rPr lang="en-ZA" dirty="0"/>
              <a:t>P</a:t>
            </a:r>
            <a:r>
              <a:rPr lang="en-ZA" dirty="0" smtClean="0"/>
              <a:t>erry, 1811)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1802"/>
            <a:ext cx="6553200" cy="2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37" y="0"/>
            <a:ext cx="51214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Regional Maps: 2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smtClean="0"/>
              <a:t>L </a:t>
            </a:r>
            <a:r>
              <a:rPr lang="en-ZA" i="1" dirty="0" err="1" smtClean="0"/>
              <a:t>rosea</a:t>
            </a:r>
            <a:r>
              <a:rPr lang="en-ZA" i="1" dirty="0" smtClean="0"/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ultraviola</a:t>
            </a:r>
            <a:r>
              <a:rPr lang="en-ZA" i="1" dirty="0" smtClean="0"/>
              <a:t> </a:t>
            </a:r>
            <a:r>
              <a:rPr lang="en-ZA" dirty="0" smtClean="0"/>
              <a:t>Lorenz &amp; Bridges, 2014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6326972" cy="2197710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flipV="1">
            <a:off x="2971800" y="4114800"/>
            <a:ext cx="3200400" cy="801322"/>
          </a:xfrm>
          <a:prstGeom prst="bentArrow">
            <a:avLst>
              <a:gd name="adj1" fmla="val 23193"/>
              <a:gd name="adj2" fmla="val 25000"/>
              <a:gd name="adj3" fmla="val 44248"/>
              <a:gd name="adj4" fmla="val 4375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37" y="0"/>
            <a:ext cx="51214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Regional Maps: 3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smtClean="0"/>
              <a:t>L </a:t>
            </a:r>
            <a:r>
              <a:rPr lang="en-ZA" i="1" dirty="0" err="1" smtClean="0"/>
              <a:t>rosea</a:t>
            </a:r>
            <a:r>
              <a:rPr lang="en-ZA" i="1" dirty="0" smtClean="0"/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rosea</a:t>
            </a:r>
            <a:r>
              <a:rPr lang="en-ZA" i="1" dirty="0" smtClean="0"/>
              <a:t> </a:t>
            </a:r>
            <a:r>
              <a:rPr lang="en-ZA" dirty="0" smtClean="0"/>
              <a:t>(</a:t>
            </a:r>
            <a:r>
              <a:rPr lang="en-ZA" dirty="0" err="1" smtClean="0"/>
              <a:t>Gray</a:t>
            </a:r>
            <a:r>
              <a:rPr lang="en-ZA" dirty="0" smtClean="0"/>
              <a:t>, 1824)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/>
          <a:stretch/>
        </p:blipFill>
        <p:spPr>
          <a:xfrm>
            <a:off x="0" y="2161300"/>
            <a:ext cx="6831567" cy="2486900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flipV="1">
            <a:off x="3200400" y="4419600"/>
            <a:ext cx="4343400" cy="1295400"/>
          </a:xfrm>
          <a:prstGeom prst="bentArrow">
            <a:avLst>
              <a:gd name="adj1" fmla="val 14926"/>
              <a:gd name="adj2" fmla="val 17771"/>
              <a:gd name="adj3" fmla="val 45009"/>
              <a:gd name="adj4" fmla="val 45460"/>
            </a:avLst>
          </a:prstGeom>
          <a:solidFill>
            <a:srgbClr val="804185"/>
          </a:solidFill>
          <a:ln>
            <a:solidFill>
              <a:srgbClr val="804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37" y="0"/>
            <a:ext cx="51214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Regional Maps: 4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smtClean="0"/>
              <a:t>L </a:t>
            </a:r>
            <a:r>
              <a:rPr lang="en-ZA" i="1" dirty="0" err="1" smtClean="0"/>
              <a:t>rosea</a:t>
            </a:r>
            <a:r>
              <a:rPr lang="en-ZA" i="1" dirty="0" smtClean="0"/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aliwalensis</a:t>
            </a:r>
            <a:r>
              <a:rPr lang="en-ZA" i="1" dirty="0" smtClean="0"/>
              <a:t> </a:t>
            </a:r>
            <a:r>
              <a:rPr lang="en-ZA" dirty="0" smtClean="0"/>
              <a:t>Lorenz, 2002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7315200" cy="2576946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flipV="1">
            <a:off x="1676400" y="4648200"/>
            <a:ext cx="3733800" cy="1981200"/>
          </a:xfrm>
          <a:prstGeom prst="bentArrow">
            <a:avLst>
              <a:gd name="adj1" fmla="val 9721"/>
              <a:gd name="adj2" fmla="val 17771"/>
              <a:gd name="adj3" fmla="val 45009"/>
              <a:gd name="adj4" fmla="val 4546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7016122" y="1529721"/>
            <a:ext cx="3612660" cy="643095"/>
          </a:xfrm>
        </p:spPr>
        <p:txBody>
          <a:bodyPr>
            <a:normAutofit fontScale="90000"/>
          </a:bodyPr>
          <a:lstStyle/>
          <a:p>
            <a:r>
              <a:rPr lang="en-ZA" dirty="0" smtClean="0">
                <a:solidFill>
                  <a:srgbClr val="00B0F0"/>
                </a:solidFill>
              </a:rPr>
              <a:t>Let’s Compare…</a:t>
            </a:r>
            <a:endParaRPr lang="en-ZA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" y="-76200"/>
            <a:ext cx="5179764" cy="183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6" y="1524000"/>
            <a:ext cx="5474006" cy="1901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/>
          <a:stretch/>
        </p:blipFill>
        <p:spPr>
          <a:xfrm>
            <a:off x="-11476" y="3228139"/>
            <a:ext cx="5421676" cy="1973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1" y="4953000"/>
            <a:ext cx="5519221" cy="1944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43105"/>
            <a:ext cx="270901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i="1" dirty="0" smtClean="0"/>
              <a:t>L </a:t>
            </a:r>
            <a:r>
              <a:rPr lang="en-ZA" sz="1400" b="1" i="1" dirty="0" err="1" smtClean="0"/>
              <a:t>mappa</a:t>
            </a:r>
            <a:r>
              <a:rPr lang="en-ZA" sz="1400" b="1" i="1" dirty="0" smtClean="0"/>
              <a:t> </a:t>
            </a:r>
            <a:r>
              <a:rPr lang="en-ZA" sz="1400" b="1" i="1" dirty="0" smtClean="0">
                <a:solidFill>
                  <a:srgbClr val="00B0F0"/>
                </a:solidFill>
              </a:rPr>
              <a:t>alga</a:t>
            </a:r>
            <a:r>
              <a:rPr lang="en-ZA" sz="1400" b="1" i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Rhomboidal to ovate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Dense, irregular dorsal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Cream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No basal blotch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Bright orange teeth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Large lateral spots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9154" y="1689318"/>
            <a:ext cx="32178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i="1" dirty="0" smtClean="0"/>
              <a:t>L </a:t>
            </a:r>
            <a:r>
              <a:rPr lang="en-ZA" sz="1400" b="1" i="1" dirty="0" err="1" smtClean="0"/>
              <a:t>rosea</a:t>
            </a:r>
            <a:r>
              <a:rPr lang="en-ZA" sz="1400" b="1" i="1" dirty="0" smtClean="0"/>
              <a:t> </a:t>
            </a:r>
            <a:r>
              <a:rPr lang="en-ZA" sz="1400" b="1" i="1" dirty="0" err="1" smtClean="0">
                <a:solidFill>
                  <a:srgbClr val="00B0F0"/>
                </a:solidFill>
              </a:rPr>
              <a:t>ultraviola</a:t>
            </a:r>
            <a:r>
              <a:rPr lang="en-ZA" sz="1400" b="1" i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Slender, cylindrical</a:t>
            </a:r>
            <a:endParaRPr lang="en-Z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Irregular, double dorsal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Grey-brown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Brown/purple-brown basal blotch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Morph 1: brownish // Morph 2: violet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Bright orange teeth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Fine, dense lateral spots</a:t>
            </a:r>
            <a:endParaRPr lang="en-ZA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516084" y="3505200"/>
            <a:ext cx="36279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i="1" dirty="0" smtClean="0"/>
              <a:t>L </a:t>
            </a:r>
            <a:r>
              <a:rPr lang="en-ZA" sz="1400" b="1" i="1" dirty="0" err="1" smtClean="0"/>
              <a:t>rosea</a:t>
            </a:r>
            <a:r>
              <a:rPr lang="en-ZA" sz="1400" b="1" i="1" dirty="0" smtClean="0"/>
              <a:t> </a:t>
            </a:r>
            <a:r>
              <a:rPr lang="en-ZA" sz="1400" b="1" i="1" dirty="0" err="1" smtClean="0">
                <a:solidFill>
                  <a:srgbClr val="00B0F0"/>
                </a:solidFill>
              </a:rPr>
              <a:t>rosea</a:t>
            </a:r>
            <a:r>
              <a:rPr lang="en-ZA" sz="1400" b="1" i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Slender but more ovate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Irregular, dark brown double dorsal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Whitish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Large purple basal blotch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Bright orange teeth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Fine, dense lateral spots</a:t>
            </a:r>
            <a:endParaRPr lang="en-ZA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5129505"/>
            <a:ext cx="29383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i="1" dirty="0" smtClean="0"/>
              <a:t>L </a:t>
            </a:r>
            <a:r>
              <a:rPr lang="en-ZA" sz="1400" b="1" i="1" dirty="0" err="1" smtClean="0"/>
              <a:t>rosea</a:t>
            </a:r>
            <a:r>
              <a:rPr lang="en-ZA" sz="1400" b="1" i="1" dirty="0" smtClean="0"/>
              <a:t> </a:t>
            </a:r>
            <a:r>
              <a:rPr lang="en-ZA" sz="1400" b="1" i="1" dirty="0" err="1" smtClean="0">
                <a:solidFill>
                  <a:srgbClr val="00B0F0"/>
                </a:solidFill>
              </a:rPr>
              <a:t>aliwalensis</a:t>
            </a:r>
            <a:r>
              <a:rPr lang="en-ZA" sz="1400" b="1" i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Slender, sub-cylindrical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Irregular, reticulate dorsal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Brownish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Brownish basal blotch, often faint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Bright orange teeth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 smtClean="0"/>
              <a:t>Fine, dense lateral spots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8813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16708"/>
            <a:ext cx="5867400" cy="4241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>
                <a:solidFill>
                  <a:srgbClr val="FFFF00"/>
                </a:solidFill>
              </a:rPr>
              <a:t>…but we do have </a:t>
            </a:r>
            <a:r>
              <a:rPr lang="en-ZA" dirty="0" smtClean="0">
                <a:solidFill>
                  <a:srgbClr val="FF0000"/>
                </a:solidFill>
              </a:rPr>
              <a:t>other</a:t>
            </a:r>
            <a:r>
              <a:rPr lang="en-ZA" dirty="0" smtClean="0">
                <a:solidFill>
                  <a:srgbClr val="FFFF00"/>
                </a:solidFill>
              </a:rPr>
              <a:t> Cowries, too!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>
                <a:solidFill>
                  <a:srgbClr val="FFFF00"/>
                </a:solidFill>
              </a:rPr>
              <a:t>Most found along </a:t>
            </a:r>
            <a:r>
              <a:rPr lang="en-ZA" dirty="0" smtClean="0">
                <a:solidFill>
                  <a:srgbClr val="FF0000"/>
                </a:solidFill>
              </a:rPr>
              <a:t>KZN</a:t>
            </a:r>
            <a:r>
              <a:rPr lang="en-ZA" dirty="0" smtClean="0">
                <a:solidFill>
                  <a:srgbClr val="FFFF00"/>
                </a:solidFill>
              </a:rPr>
              <a:t> Coast.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The most </a:t>
            </a:r>
            <a:r>
              <a:rPr lang="en-ZA" dirty="0">
                <a:solidFill>
                  <a:srgbClr val="FFFF00"/>
                </a:solidFill>
              </a:rPr>
              <a:t>southern variations of other Indian Ocean </a:t>
            </a:r>
            <a:r>
              <a:rPr lang="en-ZA" dirty="0" smtClean="0">
                <a:solidFill>
                  <a:srgbClr val="FFFF00"/>
                </a:solidFill>
              </a:rPr>
              <a:t>species.</a:t>
            </a:r>
            <a:endParaRPr lang="en-ZA" dirty="0">
              <a:solidFill>
                <a:srgbClr val="FFFF00"/>
              </a:solidFill>
            </a:endParaRPr>
          </a:p>
          <a:p>
            <a:r>
              <a:rPr lang="en-ZA" dirty="0" smtClean="0">
                <a:solidFill>
                  <a:srgbClr val="FFFF00"/>
                </a:solidFill>
              </a:rPr>
              <a:t>Most are common in </a:t>
            </a:r>
            <a:r>
              <a:rPr lang="en-Z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 Ocean, but</a:t>
            </a:r>
            <a:r>
              <a:rPr lang="en-ZA" dirty="0" smtClean="0">
                <a:solidFill>
                  <a:srgbClr val="FFFF00"/>
                </a:solidFill>
              </a:rPr>
              <a:t> uncommon to rare in </a:t>
            </a:r>
            <a:r>
              <a:rPr lang="en-Z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waters.</a:t>
            </a:r>
            <a:endParaRPr lang="en-Z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70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0070C0"/>
                </a:solidFill>
              </a:rPr>
              <a:t>To Summarise:</a:t>
            </a:r>
            <a:endParaRPr lang="en-ZA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7" t="24719" r="5099" b="49521"/>
          <a:stretch/>
        </p:blipFill>
        <p:spPr>
          <a:xfrm rot="60000">
            <a:off x="172525" y="1906042"/>
            <a:ext cx="8876369" cy="2824524"/>
          </a:xfrm>
        </p:spPr>
      </p:pic>
      <p:cxnSp>
        <p:nvCxnSpPr>
          <p:cNvPr id="6" name="Straight Connector 5"/>
          <p:cNvCxnSpPr/>
          <p:nvPr/>
        </p:nvCxnSpPr>
        <p:spPr>
          <a:xfrm flipH="1" flipV="1">
            <a:off x="692727" y="4230255"/>
            <a:ext cx="69273" cy="18934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117600" y="3851564"/>
            <a:ext cx="177800" cy="5680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579418" y="3897745"/>
            <a:ext cx="477982" cy="52185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955636" y="3749964"/>
            <a:ext cx="168564" cy="6696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888509" y="3140364"/>
            <a:ext cx="302491" cy="12792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67200" y="3565236"/>
            <a:ext cx="471055" cy="8543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410200" y="3482109"/>
            <a:ext cx="297873" cy="93749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677891" y="3879273"/>
            <a:ext cx="332509" cy="540327"/>
          </a:xfrm>
          <a:prstGeom prst="line">
            <a:avLst/>
          </a:prstGeom>
          <a:ln w="28575">
            <a:solidFill>
              <a:srgbClr val="BB45A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453745" y="3916218"/>
            <a:ext cx="242455" cy="5033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400800" y="3020291"/>
            <a:ext cx="147782" cy="1399309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386618" y="3796145"/>
            <a:ext cx="71582" cy="6234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62845" y="5999299"/>
            <a:ext cx="493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>
                <a:solidFill>
                  <a:srgbClr val="0070C0"/>
                </a:solidFill>
              </a:rPr>
              <a:t>* excludes forms e.g. </a:t>
            </a:r>
            <a:r>
              <a:rPr lang="en-ZA" sz="2800" i="1" dirty="0" err="1" smtClean="0">
                <a:solidFill>
                  <a:srgbClr val="FF0000"/>
                </a:solidFill>
              </a:rPr>
              <a:t>panerythra</a:t>
            </a:r>
            <a:endParaRPr lang="en-ZA" sz="2800" i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061" y="4807808"/>
            <a:ext cx="291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>
                <a:solidFill>
                  <a:srgbClr val="0070C0"/>
                </a:solidFill>
              </a:rPr>
              <a:t>Maps of the World</a:t>
            </a:r>
            <a:endParaRPr lang="en-ZA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6"/>
                </a:solidFill>
              </a:rPr>
              <a:t>Of greatest interest to us…</a:t>
            </a:r>
            <a:endParaRPr lang="en-ZA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is </a:t>
            </a:r>
            <a:r>
              <a:rPr lang="en-ZA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Leporicypraea</a:t>
            </a:r>
            <a:r>
              <a:rPr lang="en-Z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rosea</a:t>
            </a:r>
            <a:r>
              <a:rPr lang="en-Z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aliwalensis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true South African cowrie.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Southernmost </a:t>
            </a:r>
            <a:r>
              <a:rPr lang="en-Z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limit is </a:t>
            </a:r>
            <a:r>
              <a:rPr lang="en-Z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Pumula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 limit is Ponta </a:t>
            </a:r>
            <a:r>
              <a:rPr lang="en-Z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Techobanine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(just south of Maputo).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range: 20 to 55m average / 4m on </a:t>
            </a:r>
            <a:r>
              <a:rPr lang="en-Z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Aliwal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Shoal.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Heavily predated by mussel cracker and natal wrasse.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in hiding in crevices, under rocks or in large sponges.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alongside </a:t>
            </a:r>
            <a:r>
              <a:rPr lang="en-Z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</a:t>
            </a:r>
            <a:r>
              <a:rPr lang="en-ZA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</a:t>
            </a:r>
            <a:r>
              <a:rPr lang="en-Z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alga 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(southern limit = </a:t>
            </a:r>
            <a:r>
              <a:rPr lang="en-Z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Sodwana</a:t>
            </a:r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 = vary rare in SA).</a:t>
            </a:r>
          </a:p>
          <a:p>
            <a:r>
              <a:rPr lang="en-Z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sought-after shell by collectors.</a:t>
            </a:r>
            <a:endParaRPr lang="en-Z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80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8875" r="10886" b="11242"/>
          <a:stretch/>
        </p:blipFill>
        <p:spPr>
          <a:xfrm>
            <a:off x="2286000" y="0"/>
            <a:ext cx="4740312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" y="1828800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00B0F0"/>
                </a:solidFill>
              </a:rPr>
              <a:t>Colour Plate 1</a:t>
            </a:r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6055925" y="3640223"/>
            <a:ext cx="443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dirty="0" err="1" smtClean="0">
                <a:solidFill>
                  <a:srgbClr val="FFFF00"/>
                </a:solidFill>
              </a:rPr>
              <a:t>rosea</a:t>
            </a:r>
            <a:r>
              <a:rPr lang="en-ZA" sz="4800" dirty="0" smtClean="0">
                <a:solidFill>
                  <a:srgbClr val="FFFF00"/>
                </a:solidFill>
              </a:rPr>
              <a:t> </a:t>
            </a:r>
            <a:r>
              <a:rPr lang="en-ZA" sz="4800" dirty="0" err="1" smtClean="0">
                <a:solidFill>
                  <a:srgbClr val="FFFF00"/>
                </a:solidFill>
              </a:rPr>
              <a:t>aliwalensis</a:t>
            </a:r>
            <a:endParaRPr lang="en-Z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476" r="6667" b="10943"/>
          <a:stretch/>
        </p:blipFill>
        <p:spPr>
          <a:xfrm>
            <a:off x="2209800" y="0"/>
            <a:ext cx="4800600" cy="6858434"/>
          </a:xfrm>
        </p:spPr>
      </p:pic>
      <p:sp>
        <p:nvSpPr>
          <p:cNvPr id="4" name="TextBox 3"/>
          <p:cNvSpPr txBox="1"/>
          <p:nvPr/>
        </p:nvSpPr>
        <p:spPr>
          <a:xfrm>
            <a:off x="304800" y="1828800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00B0F0"/>
                </a:solidFill>
              </a:rPr>
              <a:t>Colour Plate 2</a:t>
            </a:r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055925" y="3640223"/>
            <a:ext cx="443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dirty="0" err="1" smtClean="0">
                <a:solidFill>
                  <a:srgbClr val="FFFF00"/>
                </a:solidFill>
              </a:rPr>
              <a:t>rosea</a:t>
            </a:r>
            <a:r>
              <a:rPr lang="en-ZA" sz="4800" dirty="0" smtClean="0">
                <a:solidFill>
                  <a:srgbClr val="FFFF00"/>
                </a:solidFill>
              </a:rPr>
              <a:t> </a:t>
            </a:r>
            <a:r>
              <a:rPr lang="en-ZA" sz="4800" dirty="0" err="1" smtClean="0">
                <a:solidFill>
                  <a:srgbClr val="FFFF00"/>
                </a:solidFill>
              </a:rPr>
              <a:t>aliwalensis</a:t>
            </a:r>
            <a:endParaRPr lang="en-Z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 </a:t>
            </a:r>
            <a:r>
              <a:rPr lang="en-ZA" dirty="0" smtClean="0">
                <a:solidFill>
                  <a:srgbClr val="FFFF00"/>
                </a:solidFill>
              </a:rPr>
              <a:t>live</a:t>
            </a:r>
            <a:r>
              <a:rPr lang="en-Z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specimen:</a:t>
            </a:r>
            <a:endParaRPr lang="en-ZA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52420" r="23452" b="21307"/>
          <a:stretch/>
        </p:blipFill>
        <p:spPr>
          <a:xfrm>
            <a:off x="1447800" y="1600201"/>
            <a:ext cx="6248400" cy="4190999"/>
          </a:xfrm>
        </p:spPr>
      </p:pic>
      <p:sp>
        <p:nvSpPr>
          <p:cNvPr id="5" name="TextBox 4"/>
          <p:cNvSpPr txBox="1"/>
          <p:nvPr/>
        </p:nvSpPr>
        <p:spPr>
          <a:xfrm>
            <a:off x="3429000" y="5638800"/>
            <a:ext cx="443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dirty="0" err="1" smtClean="0">
                <a:solidFill>
                  <a:srgbClr val="FFFF00"/>
                </a:solidFill>
              </a:rPr>
              <a:t>rosea</a:t>
            </a:r>
            <a:r>
              <a:rPr lang="en-ZA" sz="4800" dirty="0" smtClean="0">
                <a:solidFill>
                  <a:srgbClr val="FFFF00"/>
                </a:solidFill>
              </a:rPr>
              <a:t> </a:t>
            </a:r>
            <a:r>
              <a:rPr lang="en-ZA" sz="4800" dirty="0" err="1" smtClean="0">
                <a:solidFill>
                  <a:srgbClr val="FFFF00"/>
                </a:solidFill>
              </a:rPr>
              <a:t>aliwalensis</a:t>
            </a:r>
            <a:endParaRPr lang="en-Z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5400" y="2590800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en-ZA" sz="6000" dirty="0" smtClean="0">
                <a:solidFill>
                  <a:srgbClr val="FF0000"/>
                </a:solidFill>
                <a:latin typeface="French Script MT" panose="03020402040607040605" pitchFamily="66" charset="0"/>
                <a:cs typeface="Courier New" panose="02070309020205020404" pitchFamily="49" charset="0"/>
              </a:rPr>
              <a:t>Show ‘n Tell…</a:t>
            </a:r>
            <a:endParaRPr lang="en-ZA" sz="6000" dirty="0">
              <a:solidFill>
                <a:srgbClr val="FF0000"/>
              </a:solidFill>
              <a:latin typeface="French Script MT" panose="03020402040607040605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Bistolida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>
                <a:solidFill>
                  <a:srgbClr val="00B0F0"/>
                </a:solidFill>
              </a:rPr>
              <a:t>d</a:t>
            </a:r>
            <a:r>
              <a:rPr lang="en-ZA" i="1" dirty="0" err="1" smtClean="0">
                <a:solidFill>
                  <a:srgbClr val="00B0F0"/>
                </a:solidFill>
              </a:rPr>
              <a:t>iauges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>
                <a:solidFill>
                  <a:srgbClr val="00B0F0"/>
                </a:solidFill>
              </a:rPr>
              <a:t>u</a:t>
            </a:r>
            <a:r>
              <a:rPr lang="en-ZA" i="1" dirty="0" err="1" smtClean="0">
                <a:solidFill>
                  <a:srgbClr val="00B0F0"/>
                </a:solidFill>
              </a:rPr>
              <a:t>vongoensis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>
                <a:solidFill>
                  <a:srgbClr val="00B0F0"/>
                </a:solidFill>
              </a:rPr>
              <a:t>o</a:t>
            </a:r>
            <a:r>
              <a:rPr lang="en-ZA" i="1" dirty="0" err="1" smtClean="0">
                <a:solidFill>
                  <a:srgbClr val="00B0F0"/>
                </a:solidFill>
              </a:rPr>
              <a:t>wenii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vasta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715000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Bistolida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stolida</a:t>
            </a:r>
            <a:r>
              <a:rPr lang="en-ZA" dirty="0" smtClean="0">
                <a:solidFill>
                  <a:srgbClr val="FFFF00"/>
                </a:solidFill>
              </a:rPr>
              <a:t>, 27.6mm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Dredged 98m, </a:t>
            </a:r>
            <a:r>
              <a:rPr lang="en-ZA" dirty="0" err="1" smtClean="0">
                <a:solidFill>
                  <a:srgbClr val="FFFF00"/>
                </a:solidFill>
              </a:rPr>
              <a:t>Mfazazaan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6135" y="5715000"/>
            <a:ext cx="3766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Bistolida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stolida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uvongoensis</a:t>
            </a:r>
            <a:r>
              <a:rPr lang="en-ZA" dirty="0" smtClean="0">
                <a:solidFill>
                  <a:srgbClr val="FFFF00"/>
                </a:solidFill>
              </a:rPr>
              <a:t>, 29.7mm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40ft, St Lucia,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4" y="3336925"/>
            <a:ext cx="1389116" cy="2378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36923"/>
            <a:ext cx="1458033" cy="2378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24" y="3336923"/>
            <a:ext cx="1513012" cy="2378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6" y="3336924"/>
            <a:ext cx="1637038" cy="2378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79902" y="609371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00B0F0"/>
                </a:solidFill>
              </a:rPr>
              <a:t>*</a:t>
            </a:r>
            <a:r>
              <a:rPr lang="en-ZA" dirty="0" smtClean="0">
                <a:solidFill>
                  <a:srgbClr val="00B0F0"/>
                </a:solidFill>
              </a:rPr>
              <a:t> endemic</a:t>
            </a:r>
            <a:endParaRPr lang="en-Z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Cribrarula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>
                <a:solidFill>
                  <a:srgbClr val="00B0F0"/>
                </a:solidFill>
              </a:rPr>
              <a:t>c</a:t>
            </a:r>
            <a:r>
              <a:rPr lang="en-ZA" i="1" dirty="0" err="1" smtClean="0">
                <a:solidFill>
                  <a:srgbClr val="00B0F0"/>
                </a:solidFill>
              </a:rPr>
              <a:t>ribraria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cribraria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cribraria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 smtClean="0">
                <a:solidFill>
                  <a:srgbClr val="00B0F0"/>
                </a:solidFill>
              </a:rPr>
              <a:t>setepausensis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 err="1" smtClean="0">
                <a:solidFill>
                  <a:srgbClr val="00B0F0"/>
                </a:solidFill>
              </a:rPr>
              <a:t>esontropia</a:t>
            </a:r>
            <a:r>
              <a:rPr lang="en-ZA" i="1" dirty="0" smtClean="0">
                <a:solidFill>
                  <a:srgbClr val="00B0F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francescoi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211669"/>
            <a:ext cx="367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Cribrarula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cribraria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cribraria</a:t>
            </a:r>
            <a:r>
              <a:rPr lang="en-ZA" dirty="0" smtClean="0">
                <a:solidFill>
                  <a:srgbClr val="FFFF00"/>
                </a:solidFill>
              </a:rPr>
              <a:t>, 25.6mm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Ex </a:t>
            </a:r>
            <a:r>
              <a:rPr lang="en-ZA" dirty="0" err="1" smtClean="0">
                <a:solidFill>
                  <a:srgbClr val="FFFF00"/>
                </a:solidFill>
              </a:rPr>
              <a:t>Pisce</a:t>
            </a:r>
            <a:r>
              <a:rPr lang="en-ZA" dirty="0" smtClean="0">
                <a:solidFill>
                  <a:srgbClr val="FFFF00"/>
                </a:solidFill>
              </a:rPr>
              <a:t>, Richards Bay,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2502" y="6211669"/>
            <a:ext cx="4160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Cribrarula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esontropia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>
                <a:solidFill>
                  <a:srgbClr val="FFFF00"/>
                </a:solidFill>
              </a:rPr>
              <a:t>f</a:t>
            </a:r>
            <a:r>
              <a:rPr lang="en-ZA" i="1" dirty="0" err="1" smtClean="0">
                <a:solidFill>
                  <a:srgbClr val="FFFF00"/>
                </a:solidFill>
              </a:rPr>
              <a:t>rancescoi</a:t>
            </a:r>
            <a:r>
              <a:rPr lang="en-ZA" dirty="0" smtClean="0">
                <a:solidFill>
                  <a:srgbClr val="FFFF00"/>
                </a:solidFill>
              </a:rPr>
              <a:t>, 28.9mm,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Beach collected, Ballito,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44082"/>
            <a:ext cx="1896059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59" y="3444082"/>
            <a:ext cx="1940663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52" y="3444082"/>
            <a:ext cx="2002687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44082"/>
            <a:ext cx="208862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Cypraea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tigris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299" y="6126163"/>
            <a:ext cx="2859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Cypraea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tigris</a:t>
            </a:r>
            <a:r>
              <a:rPr lang="en-ZA" dirty="0" smtClean="0">
                <a:solidFill>
                  <a:srgbClr val="FFFF00"/>
                </a:solidFill>
              </a:rPr>
              <a:t>, 84.6mm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18m, Durban Bay,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8" y="2620963"/>
            <a:ext cx="2544262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0963"/>
            <a:ext cx="241835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Erosaria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147551" cy="1219201"/>
          </a:xfrm>
        </p:spPr>
        <p:txBody>
          <a:bodyPr>
            <a:normAutofit/>
          </a:bodyPr>
          <a:lstStyle/>
          <a:p>
            <a:r>
              <a:rPr lang="en-ZA" sz="2000" i="1" dirty="0" err="1" smtClean="0">
                <a:solidFill>
                  <a:srgbClr val="00B0F0"/>
                </a:solidFill>
              </a:rPr>
              <a:t>beckii</a:t>
            </a:r>
            <a:endParaRPr lang="en-ZA" sz="2000" i="1" dirty="0" smtClean="0">
              <a:solidFill>
                <a:srgbClr val="00B0F0"/>
              </a:solidFill>
            </a:endParaRPr>
          </a:p>
          <a:p>
            <a:r>
              <a:rPr lang="en-ZA" sz="2000" i="1" dirty="0" err="1" smtClean="0">
                <a:solidFill>
                  <a:srgbClr val="00B0F0"/>
                </a:solidFill>
              </a:rPr>
              <a:t>lamarckii</a:t>
            </a:r>
            <a:endParaRPr lang="en-ZA" sz="2000" i="1" dirty="0" smtClean="0">
              <a:solidFill>
                <a:srgbClr val="00B0F0"/>
              </a:solidFill>
            </a:endParaRPr>
          </a:p>
          <a:p>
            <a:r>
              <a:rPr lang="en-ZA" sz="2000" i="1" dirty="0" err="1" smtClean="0">
                <a:solidFill>
                  <a:srgbClr val="00B0F0"/>
                </a:solidFill>
              </a:rPr>
              <a:t>erosa</a:t>
            </a:r>
            <a:endParaRPr lang="en-ZA" sz="2000" i="1" dirty="0" smtClean="0">
              <a:solidFill>
                <a:srgbClr val="00B0F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959721" y="1584037"/>
            <a:ext cx="2150504" cy="1235364"/>
          </a:xfrm>
        </p:spPr>
        <p:txBody>
          <a:bodyPr>
            <a:normAutofit/>
          </a:bodyPr>
          <a:lstStyle/>
          <a:p>
            <a:r>
              <a:rPr lang="en-ZA" sz="2000" i="1" dirty="0" err="1" smtClean="0">
                <a:solidFill>
                  <a:srgbClr val="00B0F0"/>
                </a:solidFill>
              </a:rPr>
              <a:t>citrina</a:t>
            </a:r>
            <a:endParaRPr lang="en-ZA" sz="2000" i="1" dirty="0" smtClean="0">
              <a:solidFill>
                <a:srgbClr val="00B0F0"/>
              </a:solidFill>
            </a:endParaRPr>
          </a:p>
          <a:p>
            <a:r>
              <a:rPr lang="en-ZA" sz="2000" i="1" dirty="0" err="1" smtClean="0">
                <a:solidFill>
                  <a:srgbClr val="00B0F0"/>
                </a:solidFill>
              </a:rPr>
              <a:t>cernica</a:t>
            </a:r>
            <a:endParaRPr lang="en-ZA" sz="2000" i="1" dirty="0" smtClean="0">
              <a:solidFill>
                <a:srgbClr val="00B0F0"/>
              </a:solidFill>
            </a:endParaRPr>
          </a:p>
          <a:p>
            <a:r>
              <a:rPr lang="en-ZA" sz="2000" i="1" dirty="0" err="1">
                <a:solidFill>
                  <a:srgbClr val="00B0F0"/>
                </a:solidFill>
              </a:rPr>
              <a:t>marginalis</a:t>
            </a:r>
            <a:endParaRPr lang="en-ZA" sz="2000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211761"/>
            <a:ext cx="239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erosa</a:t>
            </a:r>
            <a:r>
              <a:rPr lang="en-ZA" dirty="0" smtClean="0">
                <a:solidFill>
                  <a:srgbClr val="FFFF00"/>
                </a:solidFill>
              </a:rPr>
              <a:t>, 45.3mm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69" y="6193211"/>
            <a:ext cx="2670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lamarcki</a:t>
            </a:r>
            <a:r>
              <a:rPr lang="en-ZA" dirty="0" smtClean="0">
                <a:solidFill>
                  <a:srgbClr val="FFFF00"/>
                </a:solidFill>
              </a:rPr>
              <a:t>, 37.9mm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Durban Bay, KZN 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6122" y="6211761"/>
            <a:ext cx="2557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helvola</a:t>
            </a:r>
            <a:r>
              <a:rPr lang="en-ZA" dirty="0" smtClean="0">
                <a:solidFill>
                  <a:srgbClr val="FFFF00"/>
                </a:solidFill>
              </a:rPr>
              <a:t>, 28.5mm</a:t>
            </a:r>
          </a:p>
          <a:p>
            <a:r>
              <a:rPr lang="en-ZA" dirty="0" err="1" smtClean="0">
                <a:solidFill>
                  <a:srgbClr val="FFFF00"/>
                </a:solidFill>
              </a:rPr>
              <a:t>Mtwalume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69" y="4108054"/>
            <a:ext cx="248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citrina</a:t>
            </a:r>
            <a:r>
              <a:rPr lang="en-ZA" dirty="0" smtClean="0">
                <a:solidFill>
                  <a:srgbClr val="FFFF00"/>
                </a:solidFill>
              </a:rPr>
              <a:t>, 26.8mm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Dived, </a:t>
            </a:r>
            <a:r>
              <a:rPr lang="en-ZA" dirty="0" err="1" smtClean="0">
                <a:solidFill>
                  <a:srgbClr val="FFFF00"/>
                </a:solidFill>
              </a:rPr>
              <a:t>Hibberdene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2763" y="4114800"/>
            <a:ext cx="300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gangranosa</a:t>
            </a:r>
            <a:r>
              <a:rPr lang="en-ZA" dirty="0" smtClean="0">
                <a:solidFill>
                  <a:srgbClr val="FFFF00"/>
                </a:solidFill>
              </a:rPr>
              <a:t>, 22.6mm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Ex </a:t>
            </a:r>
            <a:r>
              <a:rPr lang="en-ZA" dirty="0" err="1">
                <a:solidFill>
                  <a:srgbClr val="FFFF00"/>
                </a:solidFill>
              </a:rPr>
              <a:t>P</a:t>
            </a:r>
            <a:r>
              <a:rPr lang="en-ZA" dirty="0" err="1" smtClean="0">
                <a:solidFill>
                  <a:srgbClr val="FFFF00"/>
                </a:solidFill>
              </a:rPr>
              <a:t>isce</a:t>
            </a:r>
            <a:r>
              <a:rPr lang="en-ZA" dirty="0" smtClean="0">
                <a:solidFill>
                  <a:srgbClr val="FFFF00"/>
                </a:solidFill>
              </a:rPr>
              <a:t>, Richards Bay,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91" y="4863872"/>
            <a:ext cx="902763" cy="132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54" y="4863747"/>
            <a:ext cx="907146" cy="1312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5" y="4873108"/>
            <a:ext cx="879935" cy="1312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76800"/>
            <a:ext cx="871260" cy="1312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83" y="4863747"/>
            <a:ext cx="917552" cy="131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77" y="4863746"/>
            <a:ext cx="953449" cy="1307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5" y="2743200"/>
            <a:ext cx="895220" cy="1388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940580" cy="13852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80" y="2732910"/>
            <a:ext cx="966442" cy="1383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27" y="2731735"/>
            <a:ext cx="926184" cy="13830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83" y="2732910"/>
            <a:ext cx="1068380" cy="1394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52" y="2732909"/>
            <a:ext cx="1051647" cy="13940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6986" y="1589007"/>
            <a:ext cx="2746827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ZA" sz="2000" i="1" dirty="0" err="1" smtClean="0">
                <a:solidFill>
                  <a:srgbClr val="00B0F0"/>
                </a:solidFill>
              </a:rPr>
              <a:t>helvola</a:t>
            </a:r>
            <a:r>
              <a:rPr lang="en-ZA" sz="2000" i="1" dirty="0" smtClean="0">
                <a:solidFill>
                  <a:srgbClr val="00B0F0"/>
                </a:solidFill>
              </a:rPr>
              <a:t> </a:t>
            </a:r>
            <a:r>
              <a:rPr lang="en-ZA" sz="2000" i="1" dirty="0" err="1" smtClean="0">
                <a:solidFill>
                  <a:srgbClr val="00B0F0"/>
                </a:solidFill>
              </a:rPr>
              <a:t>argella</a:t>
            </a:r>
            <a:endParaRPr lang="en-ZA" sz="2000" i="1" dirty="0" smtClean="0">
              <a:solidFill>
                <a:srgbClr val="00B0F0"/>
              </a:solidFill>
            </a:endParaRPr>
          </a:p>
          <a:p>
            <a:pPr marL="285750" indent="-285750"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ZA" sz="2000" i="1" dirty="0" err="1">
                <a:solidFill>
                  <a:srgbClr val="00B0F0"/>
                </a:solidFill>
              </a:rPr>
              <a:t>helvola</a:t>
            </a:r>
            <a:r>
              <a:rPr lang="en-ZA" sz="2000" i="1" dirty="0">
                <a:solidFill>
                  <a:srgbClr val="00B0F0"/>
                </a:solidFill>
              </a:rPr>
              <a:t> </a:t>
            </a:r>
            <a:r>
              <a:rPr lang="en-ZA" sz="2000" i="1" dirty="0" err="1">
                <a:solidFill>
                  <a:srgbClr val="00B0F0"/>
                </a:solidFill>
              </a:rPr>
              <a:t>meridionalis</a:t>
            </a:r>
            <a:endParaRPr lang="en-ZA" sz="2000" i="1" dirty="0">
              <a:solidFill>
                <a:srgbClr val="00B0F0"/>
              </a:solidFill>
            </a:endParaRPr>
          </a:p>
          <a:p>
            <a:pPr marL="285750" indent="-285750"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ZA" sz="2000" i="1" dirty="0" err="1">
                <a:solidFill>
                  <a:srgbClr val="00B0F0"/>
                </a:solidFill>
              </a:rPr>
              <a:t>gangranosa</a:t>
            </a:r>
            <a:endParaRPr lang="en-ZA" sz="2000" i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0875" y="4114800"/>
            <a:ext cx="238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Erosaria</a:t>
            </a:r>
            <a:r>
              <a:rPr lang="en-ZA" i="1" dirty="0" smtClean="0">
                <a:solidFill>
                  <a:srgbClr val="FFFF00"/>
                </a:solidFill>
              </a:rPr>
              <a:t> </a:t>
            </a:r>
            <a:r>
              <a:rPr lang="en-ZA" i="1" dirty="0" err="1" smtClean="0">
                <a:solidFill>
                  <a:srgbClr val="FFFF00"/>
                </a:solidFill>
              </a:rPr>
              <a:t>cernica</a:t>
            </a:r>
            <a:r>
              <a:rPr lang="en-ZA" dirty="0" smtClean="0">
                <a:solidFill>
                  <a:srgbClr val="FFFF00"/>
                </a:solidFill>
              </a:rPr>
              <a:t>, 22mm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Dredged, Southern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85502" y="462215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00B0F0"/>
                </a:solidFill>
              </a:rPr>
              <a:t>*</a:t>
            </a:r>
            <a:r>
              <a:rPr lang="en-ZA" dirty="0" smtClean="0">
                <a:solidFill>
                  <a:srgbClr val="00B0F0"/>
                </a:solidFill>
              </a:rPr>
              <a:t> endemic</a:t>
            </a:r>
            <a:endParaRPr lang="en-Z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FFFF00"/>
                </a:solidFill>
              </a:rPr>
              <a:t>Luria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isabella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170" y="5137727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smtClean="0">
                <a:solidFill>
                  <a:srgbClr val="FFFF00"/>
                </a:solidFill>
              </a:rPr>
              <a:t>Luria Isabella</a:t>
            </a:r>
            <a:r>
              <a:rPr lang="en-ZA" dirty="0" smtClean="0">
                <a:solidFill>
                  <a:srgbClr val="FFFF00"/>
                </a:solidFill>
              </a:rPr>
              <a:t>, 32.8mm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04" y="2286000"/>
            <a:ext cx="1855096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86000"/>
            <a:ext cx="196212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>
                <a:solidFill>
                  <a:srgbClr val="FFFF00"/>
                </a:solidFill>
              </a:rPr>
              <a:t>Lyncina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i="1" dirty="0" smtClean="0">
                <a:solidFill>
                  <a:srgbClr val="00B0F0"/>
                </a:solidFill>
              </a:rPr>
              <a:t>lynx</a:t>
            </a:r>
          </a:p>
          <a:p>
            <a:r>
              <a:rPr lang="en-ZA" i="1" dirty="0" smtClean="0">
                <a:solidFill>
                  <a:srgbClr val="00B0F0"/>
                </a:solidFill>
              </a:rPr>
              <a:t>vitellus</a:t>
            </a:r>
            <a:endParaRPr lang="en-ZA" i="1" dirty="0">
              <a:solidFill>
                <a:srgbClr val="00B0F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i="1" dirty="0" err="1" smtClean="0">
                <a:solidFill>
                  <a:srgbClr val="00B0F0"/>
                </a:solidFill>
              </a:rPr>
              <a:t>carneola</a:t>
            </a:r>
            <a:endParaRPr lang="en-ZA" i="1" dirty="0" smtClean="0">
              <a:solidFill>
                <a:srgbClr val="00B0F0"/>
              </a:solidFill>
            </a:endParaRPr>
          </a:p>
          <a:p>
            <a:r>
              <a:rPr lang="en-ZA" i="1" dirty="0">
                <a:solidFill>
                  <a:srgbClr val="00B0F0"/>
                </a:solidFill>
              </a:rPr>
              <a:t>leviathan titan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363" y="5902852"/>
            <a:ext cx="251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Lyncina</a:t>
            </a:r>
            <a:r>
              <a:rPr lang="en-ZA" i="1" dirty="0" smtClean="0">
                <a:solidFill>
                  <a:srgbClr val="FFFF00"/>
                </a:solidFill>
              </a:rPr>
              <a:t> lynx</a:t>
            </a:r>
            <a:r>
              <a:rPr lang="en-ZA" dirty="0" smtClean="0">
                <a:solidFill>
                  <a:srgbClr val="FFFF00"/>
                </a:solidFill>
              </a:rPr>
              <a:t>, 35.9mm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Rock pool, </a:t>
            </a:r>
            <a:r>
              <a:rPr lang="en-ZA" dirty="0" err="1" smtClean="0">
                <a:solidFill>
                  <a:srgbClr val="FFFF00"/>
                </a:solidFill>
              </a:rPr>
              <a:t>Mzamba</a:t>
            </a:r>
            <a:r>
              <a:rPr lang="en-ZA" dirty="0" smtClean="0">
                <a:solidFill>
                  <a:srgbClr val="FFFF00"/>
                </a:solidFill>
              </a:rPr>
              <a:t>, KZN</a:t>
            </a:r>
            <a:endParaRPr lang="en-ZA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904556"/>
            <a:ext cx="2540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i="1" dirty="0" err="1" smtClean="0">
                <a:solidFill>
                  <a:srgbClr val="FFFF00"/>
                </a:solidFill>
              </a:rPr>
              <a:t>Lyncina</a:t>
            </a:r>
            <a:r>
              <a:rPr lang="en-ZA" i="1" dirty="0" smtClean="0">
                <a:solidFill>
                  <a:srgbClr val="FFFF00"/>
                </a:solidFill>
              </a:rPr>
              <a:t> vitellus</a:t>
            </a:r>
            <a:r>
              <a:rPr lang="en-ZA" dirty="0" smtClean="0">
                <a:solidFill>
                  <a:srgbClr val="FFFF00"/>
                </a:solidFill>
              </a:rPr>
              <a:t>, 53.2mm</a:t>
            </a:r>
          </a:p>
          <a:p>
            <a:r>
              <a:rPr lang="en-ZA" dirty="0" smtClean="0">
                <a:solidFill>
                  <a:srgbClr val="FFFF00"/>
                </a:solidFill>
              </a:rPr>
              <a:t>Dived 28m, Durban, KZN</a:t>
            </a:r>
            <a:endParaRPr lang="en-ZA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48000"/>
            <a:ext cx="1939214" cy="2786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8000"/>
            <a:ext cx="1863015" cy="2788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7999"/>
            <a:ext cx="1869305" cy="2782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047998"/>
            <a:ext cx="1739197" cy="27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1100</Words>
  <Application>Microsoft Office PowerPoint</Application>
  <PresentationFormat>On-screen Show (4:3)</PresentationFormat>
  <Paragraphs>257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Cowries of South Africa</vt:lpstr>
      <vt:lpstr>The Immediate Response…</vt:lpstr>
      <vt:lpstr>…but we do have other Cowries, too!</vt:lpstr>
      <vt:lpstr>Bistolida</vt:lpstr>
      <vt:lpstr>Cribrarula</vt:lpstr>
      <vt:lpstr>Cypraea</vt:lpstr>
      <vt:lpstr>Erosaria</vt:lpstr>
      <vt:lpstr>Luria</vt:lpstr>
      <vt:lpstr>Lyncina</vt:lpstr>
      <vt:lpstr>Mauritia</vt:lpstr>
      <vt:lpstr>Melicerona</vt:lpstr>
      <vt:lpstr>Monetaria</vt:lpstr>
      <vt:lpstr>Ovatipsa</vt:lpstr>
      <vt:lpstr>Palmadusta</vt:lpstr>
      <vt:lpstr>Purpuradusta</vt:lpstr>
      <vt:lpstr>Staphylaea</vt:lpstr>
      <vt:lpstr>Talostolida</vt:lpstr>
      <vt:lpstr>Talparia</vt:lpstr>
      <vt:lpstr>Some locals are quite rare…</vt:lpstr>
      <vt:lpstr>But –</vt:lpstr>
      <vt:lpstr>PowerPoint Presentation</vt:lpstr>
      <vt:lpstr>Let the Confusion Begin</vt:lpstr>
      <vt:lpstr>Maps of the World</vt:lpstr>
      <vt:lpstr>Maps of East Africa</vt:lpstr>
      <vt:lpstr>Regional Maps: 1</vt:lpstr>
      <vt:lpstr>Regional Maps: 2</vt:lpstr>
      <vt:lpstr>Regional Maps: 3</vt:lpstr>
      <vt:lpstr>Regional Maps: 4</vt:lpstr>
      <vt:lpstr>Let’s Compare…</vt:lpstr>
      <vt:lpstr>To Summarise:</vt:lpstr>
      <vt:lpstr>Of greatest interest to us…</vt:lpstr>
      <vt:lpstr>PowerPoint Presentation</vt:lpstr>
      <vt:lpstr>PowerPoint Presentation</vt:lpstr>
      <vt:lpstr>A live specimen:</vt:lpstr>
      <vt:lpstr>Show ‘n Tell…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Cowries of South Africa</dc:title>
  <dc:creator>AIRCERT</dc:creator>
  <cp:lastModifiedBy>Meredith</cp:lastModifiedBy>
  <cp:revision>80</cp:revision>
  <cp:lastPrinted>2017-08-14T15:41:29Z</cp:lastPrinted>
  <dcterms:created xsi:type="dcterms:W3CDTF">2017-08-10T16:24:46Z</dcterms:created>
  <dcterms:modified xsi:type="dcterms:W3CDTF">2017-08-15T07:10:30Z</dcterms:modified>
</cp:coreProperties>
</file>