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258" r:id="rId5"/>
    <p:sldId id="311" r:id="rId6"/>
    <p:sldId id="300" r:id="rId7"/>
    <p:sldId id="312" r:id="rId8"/>
    <p:sldId id="313" r:id="rId9"/>
    <p:sldId id="259" r:id="rId10"/>
    <p:sldId id="264" r:id="rId11"/>
    <p:sldId id="260" r:id="rId12"/>
    <p:sldId id="301" r:id="rId13"/>
    <p:sldId id="302" r:id="rId14"/>
    <p:sldId id="261" r:id="rId15"/>
    <p:sldId id="262" r:id="rId16"/>
    <p:sldId id="263" r:id="rId17"/>
    <p:sldId id="265" r:id="rId18"/>
    <p:sldId id="266" r:id="rId19"/>
    <p:sldId id="267" r:id="rId20"/>
    <p:sldId id="270" r:id="rId21"/>
    <p:sldId id="271" r:id="rId22"/>
    <p:sldId id="299" r:id="rId23"/>
    <p:sldId id="303" r:id="rId24"/>
    <p:sldId id="272" r:id="rId25"/>
    <p:sldId id="273" r:id="rId26"/>
    <p:sldId id="304" r:id="rId27"/>
    <p:sldId id="274" r:id="rId28"/>
    <p:sldId id="275" r:id="rId29"/>
    <p:sldId id="277" r:id="rId30"/>
    <p:sldId id="305" r:id="rId31"/>
    <p:sldId id="306" r:id="rId32"/>
    <p:sldId id="278" r:id="rId33"/>
    <p:sldId id="280" r:id="rId34"/>
    <p:sldId id="307" r:id="rId35"/>
    <p:sldId id="281" r:id="rId36"/>
    <p:sldId id="282" r:id="rId37"/>
    <p:sldId id="283" r:id="rId38"/>
    <p:sldId id="285" r:id="rId39"/>
    <p:sldId id="286" r:id="rId40"/>
    <p:sldId id="287" r:id="rId41"/>
    <p:sldId id="289" r:id="rId42"/>
    <p:sldId id="290" r:id="rId43"/>
    <p:sldId id="293" r:id="rId44"/>
    <p:sldId id="288" r:id="rId45"/>
    <p:sldId id="308" r:id="rId46"/>
    <p:sldId id="294" r:id="rId47"/>
    <p:sldId id="295" r:id="rId48"/>
    <p:sldId id="309" r:id="rId49"/>
    <p:sldId id="296" r:id="rId50"/>
    <p:sldId id="297" r:id="rId51"/>
    <p:sldId id="29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464777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617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80753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77027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128415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2763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727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3362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7480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579712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2743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6BF12-2CB8-4151-89F4-C9B42A30470C}" type="datetimeFigureOut">
              <a:rPr lang="en-GB" smtClean="0"/>
              <a:t>08/09/2019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6FB1-A8F2-498F-AECB-5D9517173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6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4800600" cy="8382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  <a:latin typeface="Vladimir Script" panose="03050402040407070305" pitchFamily="66" charset="0"/>
              </a:rPr>
              <a:t>Lovely Leggy </a:t>
            </a:r>
            <a:r>
              <a:rPr lang="en-ZA" dirty="0" err="1">
                <a:solidFill>
                  <a:schemeClr val="bg1"/>
                </a:solidFill>
                <a:latin typeface="Vladimir Script" panose="03050402040407070305" pitchFamily="66" charset="0"/>
              </a:rPr>
              <a:t>Lambis</a:t>
            </a:r>
            <a:endParaRPr lang="en-GB" dirty="0">
              <a:solidFill>
                <a:schemeClr val="bg1"/>
              </a:solidFill>
              <a:latin typeface="Vladimir Script" panose="03050402040407070305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6015404"/>
            <a:ext cx="5257800" cy="838200"/>
          </a:xfrm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ZA" sz="4400" i="1" dirty="0">
                <a:solidFill>
                  <a:schemeClr val="accent3">
                    <a:lumMod val="50000"/>
                  </a:schemeClr>
                </a:solidFill>
              </a:rPr>
              <a:t>… a pictorial overview</a:t>
            </a:r>
            <a:endParaRPr lang="en-GB" sz="4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7001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lambis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 descr="Lambis_lambis_fe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572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ambis lambis 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8632" y="4909804"/>
            <a:ext cx="25908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gastropods.com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6477000"/>
            <a:ext cx="25908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conchology.be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22444-1F02-4F7E-8417-6C9C9C7E1B75}"/>
              </a:ext>
            </a:extLst>
          </p:cNvPr>
          <p:cNvSpPr txBox="1"/>
          <p:nvPr/>
        </p:nvSpPr>
        <p:spPr>
          <a:xfrm>
            <a:off x="6019800" y="1642535"/>
            <a:ext cx="1866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Typical specimens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0324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lambis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IRCERT\AppData\Local\Microsoft\Windows\INetCache\Content.Word\Lambis_lambis_Queensland_Coll_Rasmuss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70"/>
          <a:stretch/>
        </p:blipFill>
        <p:spPr bwMode="auto">
          <a:xfrm>
            <a:off x="1219200" y="1447800"/>
            <a:ext cx="3352800" cy="5018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Lambis_lambis_Queensland_Coll_Rasmussen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"/>
          <a:stretch>
            <a:fillRect/>
          </a:stretch>
        </p:blipFill>
        <p:spPr bwMode="auto">
          <a:xfrm>
            <a:off x="4724400" y="1312141"/>
            <a:ext cx="2971800" cy="51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6452" y="6096000"/>
            <a:ext cx="25908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Ian Rasmussen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11FBD-ABEE-4264-A319-C385BF49F41B}"/>
              </a:ext>
            </a:extLst>
          </p:cNvPr>
          <p:cNvSpPr txBox="1"/>
          <p:nvPr/>
        </p:nvSpPr>
        <p:spPr>
          <a:xfrm>
            <a:off x="3338842" y="5696506"/>
            <a:ext cx="246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Giants from Queensland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5924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ambis lambis world record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83356"/>
            <a:ext cx="6629400" cy="649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625" y="3094500"/>
            <a:ext cx="127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WRS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625" y="2286000"/>
            <a:ext cx="16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307mm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1D389-891F-4FC0-ACDE-F155734021F5}"/>
              </a:ext>
            </a:extLst>
          </p:cNvPr>
          <p:cNvSpPr txBox="1"/>
          <p:nvPr/>
        </p:nvSpPr>
        <p:spPr>
          <a:xfrm>
            <a:off x="219306" y="3716213"/>
            <a:ext cx="224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Queensland, Australia</a:t>
            </a:r>
            <a:endParaRPr lang="en-ZA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1F579-9D76-4CC6-8F3F-B923526154A6}"/>
              </a:ext>
            </a:extLst>
          </p:cNvPr>
          <p:cNvCxnSpPr/>
          <p:nvPr/>
        </p:nvCxnSpPr>
        <p:spPr>
          <a:xfrm>
            <a:off x="7239000" y="2667000"/>
            <a:ext cx="64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DC4BCE-DE2A-4001-9139-25760B023B78}"/>
              </a:ext>
            </a:extLst>
          </p:cNvPr>
          <p:cNvCxnSpPr>
            <a:stCxn id="3074" idx="3"/>
          </p:cNvCxnSpPr>
          <p:nvPr/>
        </p:nvCxnSpPr>
        <p:spPr>
          <a:xfrm flipV="1">
            <a:off x="7886700" y="1600200"/>
            <a:ext cx="0" cy="1828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1A76AE-8FEA-48EC-8A0C-5BAAC09CB5B5}"/>
              </a:ext>
            </a:extLst>
          </p:cNvPr>
          <p:cNvCxnSpPr>
            <a:cxnSpLocks/>
          </p:cNvCxnSpPr>
          <p:nvPr/>
        </p:nvCxnSpPr>
        <p:spPr>
          <a:xfrm flipH="1">
            <a:off x="1295402" y="2667000"/>
            <a:ext cx="6822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97F7E7-C473-486C-8BC0-26F506BD9F0C}"/>
              </a:ext>
            </a:extLst>
          </p:cNvPr>
          <p:cNvCxnSpPr/>
          <p:nvPr/>
        </p:nvCxnSpPr>
        <p:spPr>
          <a:xfrm flipV="1">
            <a:off x="1295400" y="1752600"/>
            <a:ext cx="0" cy="11797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0EC559-DD8E-4B0F-8E9C-443679ABDFB0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2666999"/>
            <a:ext cx="17122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9DA0D6-6122-4656-A566-981171473B5A}"/>
              </a:ext>
            </a:extLst>
          </p:cNvPr>
          <p:cNvCxnSpPr/>
          <p:nvPr/>
        </p:nvCxnSpPr>
        <p:spPr>
          <a:xfrm flipH="1">
            <a:off x="4724400" y="2666999"/>
            <a:ext cx="381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58AB-AE29-4635-814B-1BC6608D3985}"/>
              </a:ext>
            </a:extLst>
          </p:cNvPr>
          <p:cNvCxnSpPr/>
          <p:nvPr/>
        </p:nvCxnSpPr>
        <p:spPr>
          <a:xfrm flipH="1">
            <a:off x="3810000" y="2666999"/>
            <a:ext cx="533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E4033D-E43E-4A35-9A61-F61A6C00BF12}"/>
              </a:ext>
            </a:extLst>
          </p:cNvPr>
          <p:cNvCxnSpPr/>
          <p:nvPr/>
        </p:nvCxnSpPr>
        <p:spPr>
          <a:xfrm flipH="1">
            <a:off x="2819400" y="2666999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1197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Lambis</a:t>
            </a:r>
            <a:r>
              <a:rPr lang="en-US" dirty="0"/>
              <a:t> </a:t>
            </a:r>
            <a:r>
              <a:rPr lang="en-US" dirty="0" err="1"/>
              <a:t>adamii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0" y="2362200"/>
            <a:ext cx="8681728" cy="2853364"/>
          </a:xfrm>
        </p:spPr>
      </p:pic>
      <p:grpSp>
        <p:nvGrpSpPr>
          <p:cNvPr id="3" name="Group 2"/>
          <p:cNvGrpSpPr/>
          <p:nvPr/>
        </p:nvGrpSpPr>
        <p:grpSpPr>
          <a:xfrm>
            <a:off x="1524000" y="1143000"/>
            <a:ext cx="6800000" cy="3438095"/>
            <a:chOff x="1524000" y="1143000"/>
            <a:chExt cx="6800000" cy="3438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143000"/>
              <a:ext cx="6800000" cy="3438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3200400" y="2587752"/>
              <a:ext cx="3611880" cy="4754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60049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adamii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943600" y="3657600"/>
            <a:ext cx="45720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07992" y="3364992"/>
            <a:ext cx="140208" cy="224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33472" y="3694176"/>
            <a:ext cx="10972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7"/>
          <a:stretch/>
        </p:blipFill>
        <p:spPr>
          <a:xfrm>
            <a:off x="457200" y="1992030"/>
            <a:ext cx="8229600" cy="3320634"/>
          </a:xfrm>
        </p:spPr>
      </p:pic>
      <p:sp>
        <p:nvSpPr>
          <p:cNvPr id="9" name="Rectangle 8"/>
          <p:cNvSpPr/>
          <p:nvPr/>
        </p:nvSpPr>
        <p:spPr>
          <a:xfrm>
            <a:off x="5638800" y="3694176"/>
            <a:ext cx="457200" cy="49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925824" y="3337560"/>
            <a:ext cx="228600" cy="224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496111" y="3288268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Southern Philippines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4191000" y="3449784"/>
            <a:ext cx="341687" cy="776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51081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adamii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3937" y="2516064"/>
            <a:ext cx="3927225" cy="25526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0489" y="2757486"/>
            <a:ext cx="3962400" cy="2105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3393" y="5913644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84mm </a:t>
            </a:r>
            <a:r>
              <a:rPr lang="en-US" i="1" dirty="0" err="1"/>
              <a:t>Lambis</a:t>
            </a:r>
            <a:r>
              <a:rPr lang="en-US" i="1" dirty="0"/>
              <a:t> </a:t>
            </a:r>
            <a:r>
              <a:rPr lang="en-US" i="1" dirty="0" err="1"/>
              <a:t>adamii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303" y="5913644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94mm </a:t>
            </a:r>
            <a:r>
              <a:rPr lang="en-US" i="1" dirty="0" err="1"/>
              <a:t>Lambis</a:t>
            </a:r>
            <a:r>
              <a:rPr lang="en-US" i="1" dirty="0"/>
              <a:t> </a:t>
            </a:r>
            <a:r>
              <a:rPr lang="en-US" i="1" dirty="0" err="1"/>
              <a:t>lambis</a:t>
            </a:r>
            <a:endParaRPr lang="en-GB" i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301995" y="2971800"/>
            <a:ext cx="279405" cy="2133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5852160" y="3127248"/>
            <a:ext cx="373561" cy="1755648"/>
          </a:xfrm>
          <a:custGeom>
            <a:avLst/>
            <a:gdLst>
              <a:gd name="connsiteX0" fmla="*/ 237744 w 373561"/>
              <a:gd name="connsiteY0" fmla="*/ 0 h 1755648"/>
              <a:gd name="connsiteX1" fmla="*/ 356616 w 373561"/>
              <a:gd name="connsiteY1" fmla="*/ 274320 h 1755648"/>
              <a:gd name="connsiteX2" fmla="*/ 365760 w 373561"/>
              <a:gd name="connsiteY2" fmla="*/ 530352 h 1755648"/>
              <a:gd name="connsiteX3" fmla="*/ 365760 w 373561"/>
              <a:gd name="connsiteY3" fmla="*/ 877824 h 1755648"/>
              <a:gd name="connsiteX4" fmla="*/ 265176 w 373561"/>
              <a:gd name="connsiteY4" fmla="*/ 1271016 h 1755648"/>
              <a:gd name="connsiteX5" fmla="*/ 100584 w 373561"/>
              <a:gd name="connsiteY5" fmla="*/ 1591056 h 1755648"/>
              <a:gd name="connsiteX6" fmla="*/ 0 w 373561"/>
              <a:gd name="connsiteY6" fmla="*/ 1755648 h 1755648"/>
              <a:gd name="connsiteX7" fmla="*/ 0 w 373561"/>
              <a:gd name="connsiteY7" fmla="*/ 1755648 h 1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561" h="1755648">
                <a:moveTo>
                  <a:pt x="237744" y="0"/>
                </a:moveTo>
                <a:cubicBezTo>
                  <a:pt x="286512" y="92964"/>
                  <a:pt x="335280" y="185928"/>
                  <a:pt x="356616" y="274320"/>
                </a:cubicBezTo>
                <a:cubicBezTo>
                  <a:pt x="377952" y="362712"/>
                  <a:pt x="364236" y="429768"/>
                  <a:pt x="365760" y="530352"/>
                </a:cubicBezTo>
                <a:cubicBezTo>
                  <a:pt x="367284" y="630936"/>
                  <a:pt x="382524" y="754380"/>
                  <a:pt x="365760" y="877824"/>
                </a:cubicBezTo>
                <a:cubicBezTo>
                  <a:pt x="348996" y="1001268"/>
                  <a:pt x="309372" y="1152144"/>
                  <a:pt x="265176" y="1271016"/>
                </a:cubicBezTo>
                <a:cubicBezTo>
                  <a:pt x="220980" y="1389888"/>
                  <a:pt x="144780" y="1510284"/>
                  <a:pt x="100584" y="1591056"/>
                </a:cubicBezTo>
                <a:cubicBezTo>
                  <a:pt x="56388" y="1671828"/>
                  <a:pt x="0" y="1755648"/>
                  <a:pt x="0" y="1755648"/>
                </a:cubicBezTo>
                <a:lnTo>
                  <a:pt x="0" y="175564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6299780" y="2952014"/>
            <a:ext cx="567551" cy="1862546"/>
          </a:xfrm>
          <a:custGeom>
            <a:avLst/>
            <a:gdLst>
              <a:gd name="connsiteX0" fmla="*/ 439348 w 567551"/>
              <a:gd name="connsiteY0" fmla="*/ 1498 h 1862546"/>
              <a:gd name="connsiteX1" fmla="*/ 539932 w 567551"/>
              <a:gd name="connsiteY1" fmla="*/ 220954 h 1862546"/>
              <a:gd name="connsiteX2" fmla="*/ 567364 w 567551"/>
              <a:gd name="connsiteY2" fmla="*/ 632434 h 1862546"/>
              <a:gd name="connsiteX3" fmla="*/ 530788 w 567551"/>
              <a:gd name="connsiteY3" fmla="*/ 1062202 h 1862546"/>
              <a:gd name="connsiteX4" fmla="*/ 503356 w 567551"/>
              <a:gd name="connsiteY4" fmla="*/ 1491970 h 1862546"/>
              <a:gd name="connsiteX5" fmla="*/ 338764 w 567551"/>
              <a:gd name="connsiteY5" fmla="*/ 1821154 h 1862546"/>
              <a:gd name="connsiteX6" fmla="*/ 91876 w 567551"/>
              <a:gd name="connsiteY6" fmla="*/ 1857730 h 1862546"/>
              <a:gd name="connsiteX7" fmla="*/ 436 w 567551"/>
              <a:gd name="connsiteY7" fmla="*/ 1821154 h 1862546"/>
              <a:gd name="connsiteX8" fmla="*/ 64444 w 567551"/>
              <a:gd name="connsiteY8" fmla="*/ 1583410 h 1862546"/>
              <a:gd name="connsiteX9" fmla="*/ 219892 w 567551"/>
              <a:gd name="connsiteY9" fmla="*/ 1181074 h 1862546"/>
              <a:gd name="connsiteX10" fmla="*/ 201604 w 567551"/>
              <a:gd name="connsiteY10" fmla="*/ 669010 h 1862546"/>
              <a:gd name="connsiteX11" fmla="*/ 174172 w 567551"/>
              <a:gd name="connsiteY11" fmla="*/ 266674 h 1862546"/>
              <a:gd name="connsiteX12" fmla="*/ 210748 w 567551"/>
              <a:gd name="connsiteY12" fmla="*/ 129514 h 1862546"/>
              <a:gd name="connsiteX13" fmla="*/ 439348 w 567551"/>
              <a:gd name="connsiteY13" fmla="*/ 1498 h 18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551" h="1862546">
                <a:moveTo>
                  <a:pt x="439348" y="1498"/>
                </a:moveTo>
                <a:cubicBezTo>
                  <a:pt x="494212" y="16738"/>
                  <a:pt x="518596" y="115798"/>
                  <a:pt x="539932" y="220954"/>
                </a:cubicBezTo>
                <a:cubicBezTo>
                  <a:pt x="561268" y="326110"/>
                  <a:pt x="568888" y="492226"/>
                  <a:pt x="567364" y="632434"/>
                </a:cubicBezTo>
                <a:cubicBezTo>
                  <a:pt x="565840" y="772642"/>
                  <a:pt x="541456" y="918946"/>
                  <a:pt x="530788" y="1062202"/>
                </a:cubicBezTo>
                <a:cubicBezTo>
                  <a:pt x="520120" y="1205458"/>
                  <a:pt x="535360" y="1365478"/>
                  <a:pt x="503356" y="1491970"/>
                </a:cubicBezTo>
                <a:cubicBezTo>
                  <a:pt x="471352" y="1618462"/>
                  <a:pt x="407344" y="1760194"/>
                  <a:pt x="338764" y="1821154"/>
                </a:cubicBezTo>
                <a:cubicBezTo>
                  <a:pt x="270184" y="1882114"/>
                  <a:pt x="148264" y="1857730"/>
                  <a:pt x="91876" y="1857730"/>
                </a:cubicBezTo>
                <a:cubicBezTo>
                  <a:pt x="35488" y="1857730"/>
                  <a:pt x="5008" y="1866874"/>
                  <a:pt x="436" y="1821154"/>
                </a:cubicBezTo>
                <a:cubicBezTo>
                  <a:pt x="-4136" y="1775434"/>
                  <a:pt x="27868" y="1690090"/>
                  <a:pt x="64444" y="1583410"/>
                </a:cubicBezTo>
                <a:cubicBezTo>
                  <a:pt x="101020" y="1476730"/>
                  <a:pt x="197032" y="1333474"/>
                  <a:pt x="219892" y="1181074"/>
                </a:cubicBezTo>
                <a:cubicBezTo>
                  <a:pt x="242752" y="1028674"/>
                  <a:pt x="209224" y="821410"/>
                  <a:pt x="201604" y="669010"/>
                </a:cubicBezTo>
                <a:cubicBezTo>
                  <a:pt x="193984" y="516610"/>
                  <a:pt x="172648" y="356590"/>
                  <a:pt x="174172" y="266674"/>
                </a:cubicBezTo>
                <a:cubicBezTo>
                  <a:pt x="175696" y="176758"/>
                  <a:pt x="168076" y="167614"/>
                  <a:pt x="210748" y="129514"/>
                </a:cubicBezTo>
                <a:cubicBezTo>
                  <a:pt x="253420" y="91414"/>
                  <a:pt x="384484" y="-13742"/>
                  <a:pt x="439348" y="1498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3565278" y="3204023"/>
            <a:ext cx="845968" cy="1817790"/>
          </a:xfrm>
          <a:custGeom>
            <a:avLst/>
            <a:gdLst>
              <a:gd name="connsiteX0" fmla="*/ 768978 w 845968"/>
              <a:gd name="connsiteY0" fmla="*/ 197545 h 1817790"/>
              <a:gd name="connsiteX1" fmla="*/ 558666 w 845968"/>
              <a:gd name="connsiteY1" fmla="*/ 1212529 h 1817790"/>
              <a:gd name="connsiteX2" fmla="*/ 348354 w 845968"/>
              <a:gd name="connsiteY2" fmla="*/ 1752025 h 1817790"/>
              <a:gd name="connsiteX3" fmla="*/ 28314 w 845968"/>
              <a:gd name="connsiteY3" fmla="*/ 1788601 h 1817790"/>
              <a:gd name="connsiteX4" fmla="*/ 28314 w 845968"/>
              <a:gd name="connsiteY4" fmla="*/ 1569145 h 1817790"/>
              <a:gd name="connsiteX5" fmla="*/ 138042 w 845968"/>
              <a:gd name="connsiteY5" fmla="*/ 1102801 h 1817790"/>
              <a:gd name="connsiteX6" fmla="*/ 220338 w 845968"/>
              <a:gd name="connsiteY6" fmla="*/ 270697 h 1817790"/>
              <a:gd name="connsiteX7" fmla="*/ 238626 w 845968"/>
              <a:gd name="connsiteY7" fmla="*/ 170113 h 1817790"/>
              <a:gd name="connsiteX8" fmla="*/ 650106 w 845968"/>
              <a:gd name="connsiteY8" fmla="*/ 87817 h 1817790"/>
              <a:gd name="connsiteX9" fmla="*/ 842130 w 845968"/>
              <a:gd name="connsiteY9" fmla="*/ 5521 h 1817790"/>
              <a:gd name="connsiteX10" fmla="*/ 759834 w 845968"/>
              <a:gd name="connsiteY10" fmla="*/ 252409 h 181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5968" h="1817790">
                <a:moveTo>
                  <a:pt x="768978" y="197545"/>
                </a:moveTo>
                <a:cubicBezTo>
                  <a:pt x="698874" y="575497"/>
                  <a:pt x="628770" y="953449"/>
                  <a:pt x="558666" y="1212529"/>
                </a:cubicBezTo>
                <a:cubicBezTo>
                  <a:pt x="488562" y="1471609"/>
                  <a:pt x="436746" y="1656013"/>
                  <a:pt x="348354" y="1752025"/>
                </a:cubicBezTo>
                <a:cubicBezTo>
                  <a:pt x="259962" y="1848037"/>
                  <a:pt x="81654" y="1819081"/>
                  <a:pt x="28314" y="1788601"/>
                </a:cubicBezTo>
                <a:cubicBezTo>
                  <a:pt x="-25026" y="1758121"/>
                  <a:pt x="10026" y="1683445"/>
                  <a:pt x="28314" y="1569145"/>
                </a:cubicBezTo>
                <a:cubicBezTo>
                  <a:pt x="46602" y="1454845"/>
                  <a:pt x="106038" y="1319209"/>
                  <a:pt x="138042" y="1102801"/>
                </a:cubicBezTo>
                <a:cubicBezTo>
                  <a:pt x="170046" y="886393"/>
                  <a:pt x="203574" y="426145"/>
                  <a:pt x="220338" y="270697"/>
                </a:cubicBezTo>
                <a:cubicBezTo>
                  <a:pt x="237102" y="115249"/>
                  <a:pt x="166998" y="200593"/>
                  <a:pt x="238626" y="170113"/>
                </a:cubicBezTo>
                <a:cubicBezTo>
                  <a:pt x="310254" y="139633"/>
                  <a:pt x="549522" y="115249"/>
                  <a:pt x="650106" y="87817"/>
                </a:cubicBezTo>
                <a:cubicBezTo>
                  <a:pt x="750690" y="60385"/>
                  <a:pt x="823842" y="-21911"/>
                  <a:pt x="842130" y="5521"/>
                </a:cubicBezTo>
                <a:cubicBezTo>
                  <a:pt x="860418" y="32953"/>
                  <a:pt x="810126" y="142681"/>
                  <a:pt x="759834" y="252409"/>
                </a:cubicBezTo>
              </a:path>
            </a:pathLst>
          </a:custGeom>
          <a:solidFill>
            <a:srgbClr val="FFFF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5436660" y="2075688"/>
            <a:ext cx="250908" cy="749808"/>
          </a:xfrm>
          <a:custGeom>
            <a:avLst/>
            <a:gdLst>
              <a:gd name="connsiteX0" fmla="*/ 49740 w 250908"/>
              <a:gd name="connsiteY0" fmla="*/ 0 h 749808"/>
              <a:gd name="connsiteX1" fmla="*/ 31452 w 250908"/>
              <a:gd name="connsiteY1" fmla="*/ 182880 h 749808"/>
              <a:gd name="connsiteX2" fmla="*/ 4020 w 250908"/>
              <a:gd name="connsiteY2" fmla="*/ 320040 h 749808"/>
              <a:gd name="connsiteX3" fmla="*/ 4020 w 250908"/>
              <a:gd name="connsiteY3" fmla="*/ 448056 h 749808"/>
              <a:gd name="connsiteX4" fmla="*/ 40596 w 250908"/>
              <a:gd name="connsiteY4" fmla="*/ 557784 h 749808"/>
              <a:gd name="connsiteX5" fmla="*/ 141180 w 250908"/>
              <a:gd name="connsiteY5" fmla="*/ 658368 h 749808"/>
              <a:gd name="connsiteX6" fmla="*/ 250908 w 250908"/>
              <a:gd name="connsiteY6" fmla="*/ 749808 h 749808"/>
              <a:gd name="connsiteX7" fmla="*/ 250908 w 250908"/>
              <a:gd name="connsiteY7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908" h="749808">
                <a:moveTo>
                  <a:pt x="49740" y="0"/>
                </a:moveTo>
                <a:cubicBezTo>
                  <a:pt x="44406" y="64770"/>
                  <a:pt x="39072" y="129540"/>
                  <a:pt x="31452" y="182880"/>
                </a:cubicBezTo>
                <a:cubicBezTo>
                  <a:pt x="23832" y="236220"/>
                  <a:pt x="8592" y="275844"/>
                  <a:pt x="4020" y="320040"/>
                </a:cubicBezTo>
                <a:cubicBezTo>
                  <a:pt x="-552" y="364236"/>
                  <a:pt x="-2076" y="408432"/>
                  <a:pt x="4020" y="448056"/>
                </a:cubicBezTo>
                <a:cubicBezTo>
                  <a:pt x="10116" y="487680"/>
                  <a:pt x="17736" y="522732"/>
                  <a:pt x="40596" y="557784"/>
                </a:cubicBezTo>
                <a:cubicBezTo>
                  <a:pt x="63456" y="592836"/>
                  <a:pt x="106128" y="626364"/>
                  <a:pt x="141180" y="658368"/>
                </a:cubicBezTo>
                <a:cubicBezTo>
                  <a:pt x="176232" y="690372"/>
                  <a:pt x="250908" y="749808"/>
                  <a:pt x="250908" y="749808"/>
                </a:cubicBezTo>
                <a:lnTo>
                  <a:pt x="250908" y="7498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2743200" y="2139696"/>
            <a:ext cx="192024" cy="557784"/>
          </a:xfrm>
          <a:custGeom>
            <a:avLst/>
            <a:gdLst>
              <a:gd name="connsiteX0" fmla="*/ 192024 w 192024"/>
              <a:gd name="connsiteY0" fmla="*/ 557784 h 557784"/>
              <a:gd name="connsiteX1" fmla="*/ 91440 w 192024"/>
              <a:gd name="connsiteY1" fmla="*/ 347472 h 557784"/>
              <a:gd name="connsiteX2" fmla="*/ 45720 w 192024"/>
              <a:gd name="connsiteY2" fmla="*/ 201168 h 557784"/>
              <a:gd name="connsiteX3" fmla="*/ 0 w 192024"/>
              <a:gd name="connsiteY3" fmla="*/ 0 h 55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024" h="557784">
                <a:moveTo>
                  <a:pt x="192024" y="557784"/>
                </a:moveTo>
                <a:cubicBezTo>
                  <a:pt x="153924" y="482346"/>
                  <a:pt x="115824" y="406908"/>
                  <a:pt x="91440" y="347472"/>
                </a:cubicBezTo>
                <a:cubicBezTo>
                  <a:pt x="67056" y="288036"/>
                  <a:pt x="60960" y="259080"/>
                  <a:pt x="45720" y="201168"/>
                </a:cubicBezTo>
                <a:cubicBezTo>
                  <a:pt x="30480" y="143256"/>
                  <a:pt x="15240" y="7162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418340" y="1263134"/>
            <a:ext cx="293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juvenile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Lambis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lambis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41697" y="1632466"/>
            <a:ext cx="0" cy="10650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41697" y="1632466"/>
            <a:ext cx="825503" cy="11107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43000" y="4698230"/>
            <a:ext cx="14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pattern</a:t>
            </a:r>
            <a:endParaRPr lang="en-GB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1850950" y="3809998"/>
            <a:ext cx="435050" cy="88823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0"/>
          </p:cNvCxnSpPr>
          <p:nvPr/>
        </p:nvCxnSpPr>
        <p:spPr>
          <a:xfrm flipV="1">
            <a:off x="1850950" y="3733800"/>
            <a:ext cx="746294" cy="96443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26710" y="6368534"/>
            <a:ext cx="484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 species or dwarf form of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Lambis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lambis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81781" y="2560411"/>
            <a:ext cx="2235884" cy="131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833169" y="2656142"/>
            <a:ext cx="2357883" cy="1196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6038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adamii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Lambis_adami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9" y="1295400"/>
            <a:ext cx="43053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lspira.com/wp-content/uploads/2018/06/330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D2D2D"/>
              </a:clrFrom>
              <a:clrTo>
                <a:srgbClr val="2D2D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53400" y="2819400"/>
            <a:ext cx="685800" cy="7056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733800" y="4829175"/>
            <a:ext cx="751459" cy="152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24200" y="4724400"/>
            <a:ext cx="414528" cy="277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26920" y="4835652"/>
            <a:ext cx="21549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gastropods.com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1432" y="6397823"/>
            <a:ext cx="21549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allspira.com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81062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millepeda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7"/>
          <a:stretch/>
        </p:blipFill>
        <p:spPr>
          <a:xfrm>
            <a:off x="457200" y="1991237"/>
            <a:ext cx="8229600" cy="3358003"/>
          </a:xfrm>
        </p:spPr>
      </p:pic>
      <p:sp>
        <p:nvSpPr>
          <p:cNvPr id="5" name="TextBox 4"/>
          <p:cNvSpPr txBox="1"/>
          <p:nvPr/>
        </p:nvSpPr>
        <p:spPr>
          <a:xfrm>
            <a:off x="4572000" y="2788396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Philippines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7" name="Straight Connector 6"/>
          <p:cNvCxnSpPr>
            <a:stCxn id="5" idx="1"/>
          </p:cNvCxnSpPr>
          <p:nvPr/>
        </p:nvCxnSpPr>
        <p:spPr>
          <a:xfrm flipH="1">
            <a:off x="4114800" y="2957673"/>
            <a:ext cx="457200" cy="31892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18531" y="3276600"/>
            <a:ext cx="1762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Papua New Guinea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>
          <a:xfrm flipH="1">
            <a:off x="4599431" y="3445877"/>
            <a:ext cx="419100" cy="16927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4055477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Indonesia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560599" y="3896013"/>
            <a:ext cx="325601" cy="31892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75252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millepeda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Lambis_millepeda_purple_Coll_Popp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49248"/>
          <a:stretch>
            <a:fillRect/>
          </a:stretch>
        </p:blipFill>
        <p:spPr bwMode="auto">
          <a:xfrm>
            <a:off x="7282099" y="3196144"/>
            <a:ext cx="1861901" cy="33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ambis_millepeda_purple_Coll_Poppe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7" r="8302"/>
          <a:stretch/>
        </p:blipFill>
        <p:spPr bwMode="auto">
          <a:xfrm rot="16200000">
            <a:off x="6165129" y="220612"/>
            <a:ext cx="1933758" cy="38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Lambis_millepeda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/>
          <a:stretch/>
        </p:blipFill>
        <p:spPr bwMode="auto">
          <a:xfrm>
            <a:off x="0" y="3198341"/>
            <a:ext cx="1817204" cy="33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036" y="6400800"/>
            <a:ext cx="202996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© </a:t>
            </a:r>
            <a:r>
              <a:rPr lang="en-US" sz="1100" dirty="0" err="1">
                <a:solidFill>
                  <a:schemeClr val="bg1"/>
                </a:solidFill>
              </a:rPr>
              <a:t>Lowtide</a:t>
            </a:r>
            <a:r>
              <a:rPr lang="en-US" sz="1100" dirty="0">
                <a:solidFill>
                  <a:schemeClr val="bg1"/>
                </a:solidFill>
              </a:rPr>
              <a:t> Shells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93" y="3196144"/>
            <a:ext cx="1776807" cy="327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11" y="3196144"/>
            <a:ext cx="1968589" cy="3331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5596" y="6428601"/>
            <a:ext cx="209034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4x Images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51" y="3198341"/>
            <a:ext cx="1678949" cy="3374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6799" y="149350"/>
            <a:ext cx="1933758" cy="3950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43658" y="2814308"/>
            <a:ext cx="209034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2x Images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stCxn id="15" idx="3"/>
          </p:cNvCxnSpPr>
          <p:nvPr/>
        </p:nvCxnSpPr>
        <p:spPr>
          <a:xfrm>
            <a:off x="5334000" y="2952808"/>
            <a:ext cx="609600" cy="0"/>
          </a:xfrm>
          <a:prstGeom prst="line">
            <a:avLst/>
          </a:prstGeom>
          <a:ln>
            <a:solidFill>
              <a:schemeClr val="bg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562588" y="2955220"/>
            <a:ext cx="609600" cy="0"/>
          </a:xfrm>
          <a:prstGeom prst="line">
            <a:avLst/>
          </a:prstGeom>
          <a:ln>
            <a:solidFill>
              <a:schemeClr val="bg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29400" y="6575113"/>
            <a:ext cx="1583649" cy="0"/>
          </a:xfrm>
          <a:prstGeom prst="line">
            <a:avLst/>
          </a:prstGeom>
          <a:ln>
            <a:solidFill>
              <a:schemeClr val="bg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705180" y="6575113"/>
            <a:ext cx="1583649" cy="0"/>
          </a:xfrm>
          <a:prstGeom prst="line">
            <a:avLst/>
          </a:prstGeom>
          <a:ln>
            <a:solidFill>
              <a:schemeClr val="bg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74812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truncata</a:t>
            </a:r>
            <a:r>
              <a:rPr lang="en-ZA" dirty="0"/>
              <a:t> spp.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8"/>
          <a:stretch/>
        </p:blipFill>
        <p:spPr>
          <a:xfrm>
            <a:off x="457200" y="1898119"/>
            <a:ext cx="8229600" cy="3313961"/>
          </a:xfrm>
        </p:spPr>
      </p:pic>
      <p:sp>
        <p:nvSpPr>
          <p:cNvPr id="5" name="TextBox 4"/>
          <p:cNvSpPr txBox="1"/>
          <p:nvPr/>
        </p:nvSpPr>
        <p:spPr>
          <a:xfrm>
            <a:off x="4953000" y="3505200"/>
            <a:ext cx="22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3</a:t>
            </a:r>
            <a:endParaRPr lang="en-GB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7856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L. t. </a:t>
            </a:r>
            <a:r>
              <a:rPr lang="en-US" sz="1600" i="1" dirty="0" err="1">
                <a:solidFill>
                  <a:srgbClr val="00B050"/>
                </a:solidFill>
              </a:rPr>
              <a:t>sebae</a:t>
            </a:r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1680" y="4114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L. t. </a:t>
            </a:r>
            <a:r>
              <a:rPr lang="en-US" sz="1600" i="1" dirty="0" err="1">
                <a:solidFill>
                  <a:srgbClr val="00B050"/>
                </a:solidFill>
              </a:rPr>
              <a:t>truncata</a:t>
            </a:r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2540169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L. t. </a:t>
            </a:r>
            <a:r>
              <a:rPr lang="en-US" sz="1600" i="1" dirty="0" err="1">
                <a:solidFill>
                  <a:srgbClr val="00B050"/>
                </a:solidFill>
              </a:rPr>
              <a:t>sowerbyi</a:t>
            </a:r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048000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“Red Sea </a:t>
            </a:r>
            <a:r>
              <a:rPr lang="en-US" sz="1050" dirty="0" err="1">
                <a:solidFill>
                  <a:srgbClr val="FF0000"/>
                </a:solidFill>
              </a:rPr>
              <a:t>truncata</a:t>
            </a:r>
            <a:r>
              <a:rPr lang="en-US" sz="1050" dirty="0">
                <a:solidFill>
                  <a:srgbClr val="FF0000"/>
                </a:solidFill>
              </a:rPr>
              <a:t>”</a:t>
            </a:r>
            <a:endParaRPr lang="en-GB" sz="105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205" y="4394284"/>
            <a:ext cx="15103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“Indian Ocean </a:t>
            </a:r>
            <a:r>
              <a:rPr lang="en-US" sz="1050" dirty="0" err="1">
                <a:solidFill>
                  <a:schemeClr val="accent6">
                    <a:lumMod val="75000"/>
                  </a:schemeClr>
                </a:solidFill>
              </a:rPr>
              <a:t>truncata</a:t>
            </a:r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5115" y="2794084"/>
            <a:ext cx="15215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“Pacific Ocean </a:t>
            </a:r>
            <a:r>
              <a:rPr lang="en-US" sz="1050" dirty="0" err="1">
                <a:solidFill>
                  <a:srgbClr val="00B0F0"/>
                </a:solidFill>
              </a:rPr>
              <a:t>truncata</a:t>
            </a:r>
            <a:r>
              <a:rPr lang="en-US" sz="1050" dirty="0">
                <a:solidFill>
                  <a:srgbClr val="00B0F0"/>
                </a:solidFill>
              </a:rPr>
              <a:t>”</a:t>
            </a:r>
            <a:endParaRPr lang="en-GB" sz="105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42184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ish&#10;&#10;Description automatically generated">
            <a:extLst>
              <a:ext uri="{FF2B5EF4-FFF2-40B4-BE49-F238E27FC236}">
                <a16:creationId xmlns:a16="http://schemas.microsoft.com/office/drawing/2014/main" id="{8967B4AE-724E-4444-B247-481383872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3886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45A040-B784-4EC1-8B12-365C1DECE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44" y="4114800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Pretoria Shell Club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A close up of a rock&#10;&#10;Description automatically generated">
            <a:extLst>
              <a:ext uri="{FF2B5EF4-FFF2-40B4-BE49-F238E27FC236}">
                <a16:creationId xmlns:a16="http://schemas.microsoft.com/office/drawing/2014/main" id="{536E16DD-B343-43E1-8B35-2F0A61A7A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17" y="3429000"/>
            <a:ext cx="6102458" cy="342900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8314BA1-75B9-4443-AAA1-FBDEF50D5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0" y="381000"/>
            <a:ext cx="3886200" cy="1143000"/>
          </a:xfrm>
        </p:spPr>
        <p:txBody>
          <a:bodyPr>
            <a:normAutofit/>
          </a:bodyPr>
          <a:lstStyle/>
          <a:p>
            <a:r>
              <a:rPr lang="en-GB" i="1" dirty="0"/>
              <a:t>By Andre Meredith</a:t>
            </a:r>
          </a:p>
          <a:p>
            <a:r>
              <a:rPr lang="en-GB" sz="2400" i="1" dirty="0"/>
              <a:t>9 September 2019</a:t>
            </a:r>
            <a:endParaRPr lang="en-ZA" sz="2400" i="1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486A10B-68D7-4423-B371-ABD08809E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02" y="5486400"/>
            <a:ext cx="498485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5F4D7-E3E2-4564-8521-508AEAEEBC81}"/>
              </a:ext>
            </a:extLst>
          </p:cNvPr>
          <p:cNvSpPr txBox="1"/>
          <p:nvPr/>
        </p:nvSpPr>
        <p:spPr>
          <a:xfrm>
            <a:off x="5998109" y="2743200"/>
            <a:ext cx="225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Try to find the shells…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A584A7-4F28-4D20-B4C5-E0D13DBBF90E}"/>
              </a:ext>
            </a:extLst>
          </p:cNvPr>
          <p:cNvCxnSpPr>
            <a:stCxn id="12" idx="2"/>
          </p:cNvCxnSpPr>
          <p:nvPr/>
        </p:nvCxnSpPr>
        <p:spPr>
          <a:xfrm flipH="1">
            <a:off x="7124699" y="3112532"/>
            <a:ext cx="1" cy="31646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2FF882-0BD7-466D-A62A-BFE08A1B1F65}"/>
              </a:ext>
            </a:extLst>
          </p:cNvPr>
          <p:cNvCxnSpPr>
            <a:stCxn id="12" idx="1"/>
          </p:cNvCxnSpPr>
          <p:nvPr/>
        </p:nvCxnSpPr>
        <p:spPr>
          <a:xfrm flipH="1">
            <a:off x="5181600" y="2927866"/>
            <a:ext cx="816509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9D984A-2B60-4C0C-9BEF-4A024F90BD21}"/>
              </a:ext>
            </a:extLst>
          </p:cNvPr>
          <p:cNvCxnSpPr/>
          <p:nvPr/>
        </p:nvCxnSpPr>
        <p:spPr>
          <a:xfrm>
            <a:off x="6324600" y="2057400"/>
            <a:ext cx="152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79850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truncata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truncata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stromboidea.de/bilder/Lambis_truncata_Tanzania_Coll_Wienek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24337"/>
            <a:ext cx="67818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657600" y="5948289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48400" y="1905000"/>
            <a:ext cx="1295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248400" y="2514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6781800" y="2209800"/>
            <a:ext cx="276546" cy="214901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114800" y="1905000"/>
            <a:ext cx="11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truncated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60369" y="2095928"/>
            <a:ext cx="1469204" cy="226032"/>
          </a:xfrm>
          <a:custGeom>
            <a:avLst/>
            <a:gdLst>
              <a:gd name="connsiteX0" fmla="*/ 0 w 1469204"/>
              <a:gd name="connsiteY0" fmla="*/ 0 h 226032"/>
              <a:gd name="connsiteX1" fmla="*/ 421240 w 1469204"/>
              <a:gd name="connsiteY1" fmla="*/ 10274 h 226032"/>
              <a:gd name="connsiteX2" fmla="*/ 852755 w 1469204"/>
              <a:gd name="connsiteY2" fmla="*/ 30823 h 226032"/>
              <a:gd name="connsiteX3" fmla="*/ 1089060 w 1469204"/>
              <a:gd name="connsiteY3" fmla="*/ 71919 h 226032"/>
              <a:gd name="connsiteX4" fmla="*/ 1304818 w 1469204"/>
              <a:gd name="connsiteY4" fmla="*/ 143838 h 226032"/>
              <a:gd name="connsiteX5" fmla="*/ 1469204 w 1469204"/>
              <a:gd name="connsiteY5" fmla="*/ 226032 h 226032"/>
              <a:gd name="connsiteX6" fmla="*/ 1469204 w 1469204"/>
              <a:gd name="connsiteY6" fmla="*/ 226032 h 22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9204" h="226032">
                <a:moveTo>
                  <a:pt x="0" y="0"/>
                </a:moveTo>
                <a:lnTo>
                  <a:pt x="421240" y="10274"/>
                </a:lnTo>
                <a:cubicBezTo>
                  <a:pt x="563366" y="15411"/>
                  <a:pt x="741452" y="20549"/>
                  <a:pt x="852755" y="30823"/>
                </a:cubicBezTo>
                <a:cubicBezTo>
                  <a:pt x="964058" y="41097"/>
                  <a:pt x="1013716" y="53083"/>
                  <a:pt x="1089060" y="71919"/>
                </a:cubicBezTo>
                <a:cubicBezTo>
                  <a:pt x="1164404" y="90755"/>
                  <a:pt x="1241461" y="118153"/>
                  <a:pt x="1304818" y="143838"/>
                </a:cubicBezTo>
                <a:cubicBezTo>
                  <a:pt x="1368175" y="169523"/>
                  <a:pt x="1469204" y="226032"/>
                  <a:pt x="1469204" y="226032"/>
                </a:cubicBezTo>
                <a:lnTo>
                  <a:pt x="1469204" y="226032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24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9260"/>
            <a:ext cx="2438400" cy="1828800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truncata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sebae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stromboidea.de/bilder/Lambis_truncata_sebae_Coll_Liverani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1711" r="1400" b="1401"/>
          <a:stretch/>
        </p:blipFill>
        <p:spPr bwMode="auto">
          <a:xfrm>
            <a:off x="2514600" y="159842"/>
            <a:ext cx="5657850" cy="6663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3886200" y="685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177355" y="675526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200400" y="4262919"/>
            <a:ext cx="15240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477000" y="4262919"/>
            <a:ext cx="15240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02231" y="6172200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Images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478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truncata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sowerbyi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stromboidea.de/bilder/Lambis_sowerbyi_Palawan_Coll_Wiene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398"/>
            <a:ext cx="6477000" cy="5310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43400" y="5040868"/>
            <a:ext cx="826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thicker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117" y="4952144"/>
            <a:ext cx="873303" cy="271082"/>
          </a:xfrm>
          <a:custGeom>
            <a:avLst/>
            <a:gdLst>
              <a:gd name="connsiteX0" fmla="*/ 873303 w 873303"/>
              <a:gd name="connsiteY0" fmla="*/ 267128 h 271082"/>
              <a:gd name="connsiteX1" fmla="*/ 698643 w 873303"/>
              <a:gd name="connsiteY1" fmla="*/ 267128 h 271082"/>
              <a:gd name="connsiteX2" fmla="*/ 462337 w 873303"/>
              <a:gd name="connsiteY2" fmla="*/ 226031 h 271082"/>
              <a:gd name="connsiteX3" fmla="*/ 308225 w 873303"/>
              <a:gd name="connsiteY3" fmla="*/ 133564 h 271082"/>
              <a:gd name="connsiteX4" fmla="*/ 174661 w 873303"/>
              <a:gd name="connsiteY4" fmla="*/ 41096 h 271082"/>
              <a:gd name="connsiteX5" fmla="*/ 0 w 873303"/>
              <a:gd name="connsiteY5" fmla="*/ 0 h 271082"/>
              <a:gd name="connsiteX6" fmla="*/ 0 w 873303"/>
              <a:gd name="connsiteY6" fmla="*/ 0 h 27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3303" h="271082">
                <a:moveTo>
                  <a:pt x="873303" y="267128"/>
                </a:moveTo>
                <a:cubicBezTo>
                  <a:pt x="820220" y="270552"/>
                  <a:pt x="767137" y="273977"/>
                  <a:pt x="698643" y="267128"/>
                </a:cubicBezTo>
                <a:cubicBezTo>
                  <a:pt x="630149" y="260279"/>
                  <a:pt x="527407" y="248292"/>
                  <a:pt x="462337" y="226031"/>
                </a:cubicBezTo>
                <a:cubicBezTo>
                  <a:pt x="397267" y="203770"/>
                  <a:pt x="356171" y="164386"/>
                  <a:pt x="308225" y="133564"/>
                </a:cubicBezTo>
                <a:cubicBezTo>
                  <a:pt x="260279" y="102742"/>
                  <a:pt x="226032" y="63357"/>
                  <a:pt x="174661" y="41096"/>
                </a:cubicBezTo>
                <a:cubicBezTo>
                  <a:pt x="123290" y="1883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629400" y="1752600"/>
            <a:ext cx="838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934200" y="6164493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Images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600" y="1186646"/>
            <a:ext cx="3236504" cy="5290762"/>
            <a:chOff x="1371600" y="878869"/>
            <a:chExt cx="3236504" cy="52907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878869"/>
              <a:ext cx="3236504" cy="52907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71600" y="5223226"/>
              <a:ext cx="1219200" cy="9464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Marianas Islands</a:t>
              </a:r>
              <a:endParaRPr lang="en-GB" sz="12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3469668" y="2284054"/>
            <a:ext cx="838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038600" y="1929825"/>
            <a:ext cx="41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57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Lambis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trunacta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sowerbyi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5" y="2090228"/>
            <a:ext cx="8540815" cy="3548572"/>
          </a:xfrm>
        </p:spPr>
      </p:pic>
      <p:sp>
        <p:nvSpPr>
          <p:cNvPr id="5" name="TextBox 4"/>
          <p:cNvSpPr txBox="1"/>
          <p:nvPr/>
        </p:nvSpPr>
        <p:spPr>
          <a:xfrm>
            <a:off x="3657600" y="6010604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9687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arachnoides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7"/>
          <a:stretch/>
        </p:blipFill>
        <p:spPr>
          <a:xfrm>
            <a:off x="457200" y="1992030"/>
            <a:ext cx="8229600" cy="3320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3694176"/>
            <a:ext cx="457200" cy="49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492825" y="2895568"/>
            <a:ext cx="723103" cy="880906"/>
          </a:xfrm>
          <a:custGeom>
            <a:avLst/>
            <a:gdLst>
              <a:gd name="connsiteX0" fmla="*/ 695127 w 723103"/>
              <a:gd name="connsiteY0" fmla="*/ 21368 h 880906"/>
              <a:gd name="connsiteX1" fmla="*/ 722559 w 723103"/>
              <a:gd name="connsiteY1" fmla="*/ 94520 h 880906"/>
              <a:gd name="connsiteX2" fmla="*/ 713415 w 723103"/>
              <a:gd name="connsiteY2" fmla="*/ 195104 h 880906"/>
              <a:gd name="connsiteX3" fmla="*/ 713415 w 723103"/>
              <a:gd name="connsiteY3" fmla="*/ 304832 h 880906"/>
              <a:gd name="connsiteX4" fmla="*/ 695127 w 723103"/>
              <a:gd name="connsiteY4" fmla="*/ 405416 h 880906"/>
              <a:gd name="connsiteX5" fmla="*/ 695127 w 723103"/>
              <a:gd name="connsiteY5" fmla="*/ 560864 h 880906"/>
              <a:gd name="connsiteX6" fmla="*/ 667695 w 723103"/>
              <a:gd name="connsiteY6" fmla="*/ 661448 h 880906"/>
              <a:gd name="connsiteX7" fmla="*/ 612831 w 723103"/>
              <a:gd name="connsiteY7" fmla="*/ 752888 h 880906"/>
              <a:gd name="connsiteX8" fmla="*/ 457383 w 723103"/>
              <a:gd name="connsiteY8" fmla="*/ 826040 h 880906"/>
              <a:gd name="connsiteX9" fmla="*/ 329367 w 723103"/>
              <a:gd name="connsiteY9" fmla="*/ 853472 h 880906"/>
              <a:gd name="connsiteX10" fmla="*/ 173919 w 723103"/>
              <a:gd name="connsiteY10" fmla="*/ 871760 h 880906"/>
              <a:gd name="connsiteX11" fmla="*/ 45903 w 723103"/>
              <a:gd name="connsiteY11" fmla="*/ 698024 h 880906"/>
              <a:gd name="connsiteX12" fmla="*/ 183 w 723103"/>
              <a:gd name="connsiteY12" fmla="*/ 597440 h 880906"/>
              <a:gd name="connsiteX13" fmla="*/ 36759 w 723103"/>
              <a:gd name="connsiteY13" fmla="*/ 487712 h 880906"/>
              <a:gd name="connsiteX14" fmla="*/ 183063 w 723103"/>
              <a:gd name="connsiteY14" fmla="*/ 377984 h 880906"/>
              <a:gd name="connsiteX15" fmla="*/ 356799 w 723103"/>
              <a:gd name="connsiteY15" fmla="*/ 277400 h 880906"/>
              <a:gd name="connsiteX16" fmla="*/ 512247 w 723103"/>
              <a:gd name="connsiteY16" fmla="*/ 131096 h 880906"/>
              <a:gd name="connsiteX17" fmla="*/ 576255 w 723103"/>
              <a:gd name="connsiteY17" fmla="*/ 39656 h 880906"/>
              <a:gd name="connsiteX18" fmla="*/ 594543 w 723103"/>
              <a:gd name="connsiteY18" fmla="*/ 3080 h 880906"/>
              <a:gd name="connsiteX19" fmla="*/ 621975 w 723103"/>
              <a:gd name="connsiteY19" fmla="*/ 3080 h 880906"/>
              <a:gd name="connsiteX20" fmla="*/ 695127 w 723103"/>
              <a:gd name="connsiteY20" fmla="*/ 21368 h 88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3103" h="880906">
                <a:moveTo>
                  <a:pt x="695127" y="21368"/>
                </a:moveTo>
                <a:cubicBezTo>
                  <a:pt x="711891" y="36608"/>
                  <a:pt x="719511" y="65564"/>
                  <a:pt x="722559" y="94520"/>
                </a:cubicBezTo>
                <a:cubicBezTo>
                  <a:pt x="725607" y="123476"/>
                  <a:pt x="714939" y="160052"/>
                  <a:pt x="713415" y="195104"/>
                </a:cubicBezTo>
                <a:cubicBezTo>
                  <a:pt x="711891" y="230156"/>
                  <a:pt x="716463" y="269780"/>
                  <a:pt x="713415" y="304832"/>
                </a:cubicBezTo>
                <a:cubicBezTo>
                  <a:pt x="710367" y="339884"/>
                  <a:pt x="698175" y="362744"/>
                  <a:pt x="695127" y="405416"/>
                </a:cubicBezTo>
                <a:cubicBezTo>
                  <a:pt x="692079" y="448088"/>
                  <a:pt x="699699" y="518192"/>
                  <a:pt x="695127" y="560864"/>
                </a:cubicBezTo>
                <a:cubicBezTo>
                  <a:pt x="690555" y="603536"/>
                  <a:pt x="681411" y="629444"/>
                  <a:pt x="667695" y="661448"/>
                </a:cubicBezTo>
                <a:cubicBezTo>
                  <a:pt x="653979" y="693452"/>
                  <a:pt x="647883" y="725456"/>
                  <a:pt x="612831" y="752888"/>
                </a:cubicBezTo>
                <a:cubicBezTo>
                  <a:pt x="577779" y="780320"/>
                  <a:pt x="504627" y="809276"/>
                  <a:pt x="457383" y="826040"/>
                </a:cubicBezTo>
                <a:cubicBezTo>
                  <a:pt x="410139" y="842804"/>
                  <a:pt x="376611" y="845852"/>
                  <a:pt x="329367" y="853472"/>
                </a:cubicBezTo>
                <a:cubicBezTo>
                  <a:pt x="282123" y="861092"/>
                  <a:pt x="221163" y="897668"/>
                  <a:pt x="173919" y="871760"/>
                </a:cubicBezTo>
                <a:cubicBezTo>
                  <a:pt x="126675" y="845852"/>
                  <a:pt x="74859" y="743744"/>
                  <a:pt x="45903" y="698024"/>
                </a:cubicBezTo>
                <a:cubicBezTo>
                  <a:pt x="16947" y="652304"/>
                  <a:pt x="1707" y="632492"/>
                  <a:pt x="183" y="597440"/>
                </a:cubicBezTo>
                <a:cubicBezTo>
                  <a:pt x="-1341" y="562388"/>
                  <a:pt x="6279" y="524288"/>
                  <a:pt x="36759" y="487712"/>
                </a:cubicBezTo>
                <a:cubicBezTo>
                  <a:pt x="67239" y="451136"/>
                  <a:pt x="129723" y="413036"/>
                  <a:pt x="183063" y="377984"/>
                </a:cubicBezTo>
                <a:cubicBezTo>
                  <a:pt x="236403" y="342932"/>
                  <a:pt x="301935" y="318548"/>
                  <a:pt x="356799" y="277400"/>
                </a:cubicBezTo>
                <a:cubicBezTo>
                  <a:pt x="411663" y="236252"/>
                  <a:pt x="475671" y="170720"/>
                  <a:pt x="512247" y="131096"/>
                </a:cubicBezTo>
                <a:cubicBezTo>
                  <a:pt x="548823" y="91472"/>
                  <a:pt x="562539" y="60992"/>
                  <a:pt x="576255" y="39656"/>
                </a:cubicBezTo>
                <a:cubicBezTo>
                  <a:pt x="589971" y="18320"/>
                  <a:pt x="586923" y="9176"/>
                  <a:pt x="594543" y="3080"/>
                </a:cubicBezTo>
                <a:cubicBezTo>
                  <a:pt x="602163" y="-3016"/>
                  <a:pt x="608259" y="1556"/>
                  <a:pt x="621975" y="3080"/>
                </a:cubicBezTo>
                <a:cubicBezTo>
                  <a:pt x="635691" y="4604"/>
                  <a:pt x="678363" y="6128"/>
                  <a:pt x="695127" y="21368"/>
                </a:cubicBez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453128" y="2590799"/>
            <a:ext cx="2193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Overlapping region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7030A0"/>
                </a:solidFill>
              </a:rPr>
              <a:t>L. t. </a:t>
            </a:r>
            <a:r>
              <a:rPr lang="en-US" sz="1600" i="1" dirty="0" err="1">
                <a:solidFill>
                  <a:srgbClr val="7030A0"/>
                </a:solidFill>
              </a:rPr>
              <a:t>sowerbyi</a:t>
            </a:r>
            <a:endParaRPr lang="en-US" sz="1600" i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7030A0"/>
                </a:solidFill>
              </a:rPr>
              <a:t>L. </a:t>
            </a:r>
            <a:r>
              <a:rPr lang="en-US" sz="1600" i="1" dirty="0" err="1">
                <a:solidFill>
                  <a:srgbClr val="7030A0"/>
                </a:solidFill>
              </a:rPr>
              <a:t>millepeda</a:t>
            </a:r>
            <a:endParaRPr lang="en-GB" sz="1600" i="1" dirty="0">
              <a:solidFill>
                <a:srgbClr val="7030A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42816" y="3099816"/>
            <a:ext cx="274320" cy="91440"/>
          </a:xfrm>
          <a:prstGeom prst="line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79478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arachnoides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millepeda</a:t>
            </a:r>
            <a:r>
              <a:rPr lang="en-GB" dirty="0">
                <a:solidFill>
                  <a:schemeClr val="bg1"/>
                </a:solidFill>
              </a:rPr>
              <a:t> x </a:t>
            </a:r>
            <a:r>
              <a:rPr lang="en-GB" i="1" dirty="0">
                <a:solidFill>
                  <a:srgbClr val="FFFF00"/>
                </a:solidFill>
              </a:rPr>
              <a:t>t. </a:t>
            </a:r>
            <a:r>
              <a:rPr lang="en-GB" i="1" dirty="0" err="1">
                <a:solidFill>
                  <a:srgbClr val="FFFF00"/>
                </a:solidFill>
              </a:rPr>
              <a:t>sowerbyi</a:t>
            </a:r>
            <a:endParaRPr lang="en-GB" i="1" dirty="0">
              <a:solidFill>
                <a:srgbClr val="FFFF00"/>
              </a:solidFill>
            </a:endParaRPr>
          </a:p>
        </p:txBody>
      </p:sp>
      <p:pic>
        <p:nvPicPr>
          <p:cNvPr id="4" name="Picture 5" descr="Lambis_millepeda_3.jpg">
            <a:extLst>
              <a:ext uri="{FF2B5EF4-FFF2-40B4-BE49-F238E27FC236}">
                <a16:creationId xmlns:a16="http://schemas.microsoft.com/office/drawing/2014/main" id="{9715EF78-DF4C-473D-801A-A45984CB5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/>
          <a:stretch/>
        </p:blipFill>
        <p:spPr bwMode="auto">
          <a:xfrm>
            <a:off x="1366847" y="2352822"/>
            <a:ext cx="2274404" cy="42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1178F43-7F89-4DF7-9149-6A4A93F23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 r="24089"/>
          <a:stretch/>
        </p:blipFill>
        <p:spPr>
          <a:xfrm>
            <a:off x="5170004" y="2375794"/>
            <a:ext cx="2529825" cy="4207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5B7AEB-50AE-4C9D-8D9B-F57A9210812D}"/>
              </a:ext>
            </a:extLst>
          </p:cNvPr>
          <p:cNvSpPr/>
          <p:nvPr/>
        </p:nvSpPr>
        <p:spPr>
          <a:xfrm>
            <a:off x="2600242" y="6324600"/>
            <a:ext cx="1133558" cy="2357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5331DF-36A5-45A0-9E5A-FDB14DC1BCEE}"/>
              </a:ext>
            </a:extLst>
          </p:cNvPr>
          <p:cNvSpPr txBox="1"/>
          <p:nvPr/>
        </p:nvSpPr>
        <p:spPr>
          <a:xfrm>
            <a:off x="3962400" y="3962400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X</a:t>
            </a:r>
            <a:endParaRPr lang="en-ZA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251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A894-B5C5-4C74-AE7B-F6C21123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arachnoides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3A5DC-7254-4E79-9CED-2B3A8F16B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3"/>
          <a:stretch/>
        </p:blipFill>
        <p:spPr bwMode="auto">
          <a:xfrm>
            <a:off x="152400" y="1962987"/>
            <a:ext cx="4546928" cy="3766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LAmbis_arachnoides_Philippines_Coll_Poppe_xxx (1)">
            <a:extLst>
              <a:ext uri="{FF2B5EF4-FFF2-40B4-BE49-F238E27FC236}">
                <a16:creationId xmlns:a16="http://schemas.microsoft.com/office/drawing/2014/main" id="{28CFB40C-8C30-4B18-81EC-829C6211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67" y="1908094"/>
            <a:ext cx="4249133" cy="387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E61FC-7E47-4106-BA6D-32B5ED38E446}"/>
              </a:ext>
            </a:extLst>
          </p:cNvPr>
          <p:cNvSpPr txBox="1"/>
          <p:nvPr/>
        </p:nvSpPr>
        <p:spPr>
          <a:xfrm>
            <a:off x="8229600" y="1232972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spire</a:t>
            </a:r>
            <a:endParaRPr lang="en-ZA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51B960-4611-4DB7-A28D-F17D9385011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8550457" y="1602304"/>
            <a:ext cx="0" cy="136949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50DF5C-CA51-4E92-A601-D389D5B655B6}"/>
              </a:ext>
            </a:extLst>
          </p:cNvPr>
          <p:cNvSpPr txBox="1"/>
          <p:nvPr/>
        </p:nvSpPr>
        <p:spPr>
          <a:xfrm>
            <a:off x="7346690" y="6330680"/>
            <a:ext cx="13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longer digits</a:t>
            </a:r>
            <a:endParaRPr lang="en-ZA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3240E7-B314-4132-914E-A4BF19D55E6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016745" y="5714688"/>
            <a:ext cx="0" cy="61599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386EC4-AF7D-4875-9E48-11F4B2BDE24A}"/>
              </a:ext>
            </a:extLst>
          </p:cNvPr>
          <p:cNvSpPr txBox="1"/>
          <p:nvPr/>
        </p:nvSpPr>
        <p:spPr>
          <a:xfrm>
            <a:off x="1313107" y="6261104"/>
            <a:ext cx="59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lirae</a:t>
            </a:r>
            <a:endParaRPr lang="en-ZA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D072B1-978C-4060-94DA-BE292205DAB8}"/>
              </a:ext>
            </a:extLst>
          </p:cNvPr>
          <p:cNvCxnSpPr>
            <a:cxnSpLocks/>
          </p:cNvCxnSpPr>
          <p:nvPr/>
        </p:nvCxnSpPr>
        <p:spPr>
          <a:xfrm flipV="1">
            <a:off x="1600200" y="4038600"/>
            <a:ext cx="0" cy="222250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C2F9F3-DD60-4333-8C72-C1615ADCD7C8}"/>
              </a:ext>
            </a:extLst>
          </p:cNvPr>
          <p:cNvSpPr txBox="1"/>
          <p:nvPr/>
        </p:nvSpPr>
        <p:spPr>
          <a:xfrm>
            <a:off x="3278616" y="141763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 digits</a:t>
            </a:r>
            <a:endParaRPr lang="en-ZA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05E8E9-4BF7-4192-8BFE-70D2D4C2DF51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4038600" y="1786970"/>
            <a:ext cx="0" cy="90147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41A8BE-B289-4A22-A2EE-B2E909373A6D}"/>
              </a:ext>
            </a:extLst>
          </p:cNvPr>
          <p:cNvSpPr txBox="1"/>
          <p:nvPr/>
        </p:nvSpPr>
        <p:spPr>
          <a:xfrm>
            <a:off x="3645526" y="6392235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D4A2D-FC5D-4B8C-BD01-FAF9B96E4B76}"/>
              </a:ext>
            </a:extLst>
          </p:cNvPr>
          <p:cNvSpPr txBox="1"/>
          <p:nvPr/>
        </p:nvSpPr>
        <p:spPr>
          <a:xfrm>
            <a:off x="3352800" y="5922265"/>
            <a:ext cx="243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Common characteristics</a:t>
            </a:r>
            <a:endParaRPr lang="en-ZA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A231F-4C50-4E16-84F0-EC7DCA8FA18B}"/>
              </a:ext>
            </a:extLst>
          </p:cNvPr>
          <p:cNvSpPr txBox="1"/>
          <p:nvPr/>
        </p:nvSpPr>
        <p:spPr>
          <a:xfrm>
            <a:off x="7713721" y="373184"/>
            <a:ext cx="103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FF00"/>
                </a:solidFill>
              </a:rPr>
              <a:t>sowerbyi</a:t>
            </a:r>
            <a:endParaRPr lang="en-ZA" i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1C270-541E-4540-B66E-46227A75343D}"/>
              </a:ext>
            </a:extLst>
          </p:cNvPr>
          <p:cNvSpPr txBox="1"/>
          <p:nvPr/>
        </p:nvSpPr>
        <p:spPr>
          <a:xfrm>
            <a:off x="398522" y="37318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chemeClr val="accent6">
                    <a:lumMod val="75000"/>
                  </a:schemeClr>
                </a:solidFill>
              </a:rPr>
              <a:t>millepeda</a:t>
            </a:r>
            <a:endParaRPr lang="en-ZA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651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crocata</a:t>
            </a:r>
            <a:r>
              <a:rPr lang="en-ZA" dirty="0"/>
              <a:t> spp.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3451" r="2333" b="16820"/>
          <a:stretch/>
        </p:blipFill>
        <p:spPr>
          <a:xfrm rot="-60000">
            <a:off x="607548" y="1956860"/>
            <a:ext cx="7882128" cy="3265161"/>
          </a:xfrm>
        </p:spPr>
      </p:pic>
      <p:sp>
        <p:nvSpPr>
          <p:cNvPr id="5" name="TextBox 4"/>
          <p:cNvSpPr txBox="1"/>
          <p:nvPr/>
        </p:nvSpPr>
        <p:spPr>
          <a:xfrm>
            <a:off x="2438400" y="4114800"/>
            <a:ext cx="88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crocata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5394" y="2602468"/>
            <a:ext cx="88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crocata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295" y="4147066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6">
                    <a:lumMod val="50000"/>
                  </a:schemeClr>
                </a:solidFill>
              </a:rPr>
              <a:t>pilsbryi</a:t>
            </a:r>
            <a:endParaRPr lang="en-GB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6115962" y="3930134"/>
            <a:ext cx="56238" cy="26086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51232" y="4419600"/>
            <a:ext cx="13067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“Marquesas Islands”</a:t>
            </a:r>
          </a:p>
          <a:p>
            <a:pPr algn="ctr"/>
            <a:r>
              <a:rPr lang="en-US" sz="1050" dirty="0">
                <a:solidFill>
                  <a:srgbClr val="00B050"/>
                </a:solidFill>
              </a:rPr>
              <a:t>(endemic)</a:t>
            </a:r>
            <a:endParaRPr lang="en-GB" sz="105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8772" y="4389440"/>
            <a:ext cx="1443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“Central Indian Ocean”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4088" y="2895600"/>
            <a:ext cx="15263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“Western Pacific Ocean”</a:t>
            </a:r>
            <a:endParaRPr lang="en-GB" sz="105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44077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crocata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8CF09-5D1E-4005-B79A-75B8C9BF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334000" cy="56478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841F15-4515-481C-83EC-28C2D5129B3B}"/>
              </a:ext>
            </a:extLst>
          </p:cNvPr>
          <p:cNvSpPr txBox="1"/>
          <p:nvPr/>
        </p:nvSpPr>
        <p:spPr>
          <a:xfrm>
            <a:off x="3518198" y="5867400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36664-5F3C-4242-B96D-B02EF3B94F4F}"/>
              </a:ext>
            </a:extLst>
          </p:cNvPr>
          <p:cNvSpPr txBox="1"/>
          <p:nvPr/>
        </p:nvSpPr>
        <p:spPr>
          <a:xfrm>
            <a:off x="3755205" y="1171486"/>
            <a:ext cx="16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Regular </a:t>
            </a:r>
            <a:r>
              <a:rPr lang="en-GB" i="1" dirty="0" err="1">
                <a:solidFill>
                  <a:srgbClr val="FF0000"/>
                </a:solidFill>
              </a:rPr>
              <a:t>crocata</a:t>
            </a:r>
            <a:endParaRPr lang="en-ZA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58541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pilsbryi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44E1F-2AF2-4F69-A084-649B64075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0124"/>
            <a:ext cx="4930444" cy="5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9CBB0-6C75-49E2-9FDF-7155F592D59B}"/>
              </a:ext>
            </a:extLst>
          </p:cNvPr>
          <p:cNvSpPr txBox="1"/>
          <p:nvPr/>
        </p:nvSpPr>
        <p:spPr>
          <a:xfrm>
            <a:off x="1563820" y="5867400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4E7558B-DB46-4753-B605-9A722819D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0F7BF90-E1FB-4BAB-8DF6-484A6CFE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66" y="1351989"/>
            <a:ext cx="3299156" cy="53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EDC47-9226-4CFD-AE8A-C1AAD9895644}"/>
              </a:ext>
            </a:extLst>
          </p:cNvPr>
          <p:cNvSpPr txBox="1"/>
          <p:nvPr/>
        </p:nvSpPr>
        <p:spPr>
          <a:xfrm>
            <a:off x="5257800" y="5571346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gastropods.com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7D6BA-3BC1-4821-9DC8-3BF92DE2B591}"/>
              </a:ext>
            </a:extLst>
          </p:cNvPr>
          <p:cNvSpPr txBox="1"/>
          <p:nvPr/>
        </p:nvSpPr>
        <p:spPr>
          <a:xfrm>
            <a:off x="4610780" y="1232972"/>
            <a:ext cx="279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… ex </a:t>
            </a:r>
            <a:r>
              <a:rPr lang="en-GB" i="1" dirty="0" err="1">
                <a:solidFill>
                  <a:srgbClr val="FF0000"/>
                </a:solidFill>
              </a:rPr>
              <a:t>Lambis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crocata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pilsbryi</a:t>
            </a:r>
            <a:endParaRPr lang="en-ZA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6943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Topic Content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en-ZA" dirty="0"/>
              <a:t>All the “spider-conchs”</a:t>
            </a:r>
          </a:p>
          <a:p>
            <a:pPr lvl="1"/>
            <a:r>
              <a:rPr lang="en-ZA" dirty="0"/>
              <a:t>Three Genera within Family STROMBIDAE:</a:t>
            </a:r>
          </a:p>
          <a:p>
            <a:pPr lvl="2"/>
            <a:r>
              <a:rPr lang="en-ZA" i="1" dirty="0" err="1"/>
              <a:t>Lambis</a:t>
            </a:r>
            <a:r>
              <a:rPr lang="en-ZA" dirty="0"/>
              <a:t> </a:t>
            </a:r>
            <a:r>
              <a:rPr lang="en-ZA" dirty="0" err="1"/>
              <a:t>Röding</a:t>
            </a:r>
            <a:r>
              <a:rPr lang="en-ZA" dirty="0"/>
              <a:t>, 1798</a:t>
            </a:r>
          </a:p>
          <a:p>
            <a:pPr lvl="2"/>
            <a:r>
              <a:rPr lang="en-ZA" i="1" dirty="0" err="1"/>
              <a:t>Harpago</a:t>
            </a:r>
            <a:r>
              <a:rPr lang="en-ZA" dirty="0"/>
              <a:t> </a:t>
            </a:r>
            <a:r>
              <a:rPr lang="en-ZA" dirty="0" err="1"/>
              <a:t>Mörch</a:t>
            </a:r>
            <a:r>
              <a:rPr lang="en-ZA" dirty="0"/>
              <a:t>, 1852</a:t>
            </a:r>
          </a:p>
          <a:p>
            <a:pPr lvl="2"/>
            <a:r>
              <a:rPr lang="en-ZA" i="1" dirty="0" err="1"/>
              <a:t>Ophioglossolambis</a:t>
            </a:r>
            <a:r>
              <a:rPr lang="en-ZA" dirty="0"/>
              <a:t> </a:t>
            </a:r>
            <a:r>
              <a:rPr lang="en-ZA" dirty="0" err="1"/>
              <a:t>Dekkers</a:t>
            </a:r>
            <a:r>
              <a:rPr lang="en-ZA" dirty="0"/>
              <a:t>, 2012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921276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72104-CBF1-4330-9183-8AD736B4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2362200" cy="1143000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pilsbryi</a:t>
            </a:r>
            <a:endParaRPr lang="en-Z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428B32-82AA-4038-AED4-5865B887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18" y="1"/>
            <a:ext cx="6378081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9D315-9A28-41AB-93CA-09A6E5CF554E}"/>
              </a:ext>
            </a:extLst>
          </p:cNvPr>
          <p:cNvSpPr txBox="1"/>
          <p:nvPr/>
        </p:nvSpPr>
        <p:spPr>
          <a:xfrm>
            <a:off x="727559" y="6169223"/>
            <a:ext cx="185151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Paul </a:t>
            </a:r>
            <a:r>
              <a:rPr lang="en-US" sz="1400" dirty="0" err="1">
                <a:solidFill>
                  <a:schemeClr val="bg1"/>
                </a:solidFill>
              </a:rPr>
              <a:t>Kanner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Wow premium icon">
            <a:extLst>
              <a:ext uri="{FF2B5EF4-FFF2-40B4-BE49-F238E27FC236}">
                <a16:creationId xmlns:a16="http://schemas.microsoft.com/office/drawing/2014/main" id="{F1A57376-E637-487D-BB47-7FBA4186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27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58945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6A73-1E49-4A6A-8FF5-08562672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Lambis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pilsbryi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CF3A40-9CD2-4163-B876-0B81565F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1" b="98036" l="4380" r="90511">
                        <a14:foregroundMark x1="10949" y1="21250" x2="7664" y2="17321"/>
                        <a14:foregroundMark x1="87226" y1="61786" x2="89416" y2="60357"/>
                        <a14:foregroundMark x1="88321" y1="53393" x2="90511" y2="53036"/>
                        <a14:foregroundMark x1="36131" y1="90714" x2="36131" y2="90714"/>
                        <a14:foregroundMark x1="39051" y1="95179" x2="39051" y2="95179"/>
                        <a14:foregroundMark x1="40511" y1="98214" x2="40511" y2="98214"/>
                        <a14:foregroundMark x1="90146" y1="36071" x2="90146" y2="36071"/>
                        <a14:foregroundMark x1="54745" y1="14643" x2="54745" y2="14643"/>
                        <a14:foregroundMark x1="55474" y1="14107" x2="55474" y2="14107"/>
                        <a14:foregroundMark x1="55839" y1="13036" x2="55839" y2="13036"/>
                        <a14:foregroundMark x1="55474" y1="14107" x2="55474" y2="14107"/>
                        <a14:foregroundMark x1="55474" y1="13750" x2="55474" y2="13750"/>
                        <a14:foregroundMark x1="55474" y1="13929" x2="55474" y2="13750"/>
                        <a14:foregroundMark x1="55474" y1="13750" x2="55839" y2="13393"/>
                        <a14:foregroundMark x1="55109" y1="15179" x2="55839" y2="13036"/>
                        <a14:foregroundMark x1="86131" y1="14107" x2="86131" y2="14107"/>
                        <a14:foregroundMark x1="86496" y1="13214" x2="86496" y2="13214"/>
                        <a14:foregroundMark x1="54745" y1="15536" x2="55839" y2="12500"/>
                        <a14:foregroundMark x1="55109" y1="15179" x2="55474" y2="13036"/>
                        <a14:foregroundMark x1="6204" y1="12321" x2="6204" y2="12321"/>
                        <a14:foregroundMark x1="4380" y1="6071" x2="4380" y2="6071"/>
                        <a14:backgroundMark x1="8394" y1="3750" x2="27737" y2="21250"/>
                        <a14:backgroundMark x1="27737" y1="21250" x2="45985" y2="17857"/>
                        <a14:backgroundMark x1="50042" y1="13036" x2="53650" y2="8750"/>
                        <a14:backgroundMark x1="49441" y1="13750" x2="50042" y2="13036"/>
                        <a14:backgroundMark x1="49141" y1="14107" x2="49441" y2="13750"/>
                        <a14:backgroundMark x1="48690" y1="14643" x2="49141" y2="14107"/>
                        <a14:backgroundMark x1="45985" y1="17857" x2="48690" y2="14643"/>
                        <a14:backgroundMark x1="56059" y1="14643" x2="57664" y2="18571"/>
                        <a14:backgroundMark x1="56034" y1="14581" x2="56059" y2="14643"/>
                        <a14:backgroundMark x1="55840" y1="14107" x2="55799" y2="14006"/>
                        <a14:backgroundMark x1="55694" y1="13750" x2="55840" y2="14107"/>
                        <a14:backgroundMark x1="55402" y1="13036" x2="55617" y2="13563"/>
                        <a14:backgroundMark x1="53650" y1="8750" x2="55402" y2="13036"/>
                        <a14:backgroundMark x1="57664" y1="18571" x2="75547" y2="14821"/>
                        <a14:backgroundMark x1="75547" y1="14821" x2="86496" y2="6786"/>
                        <a14:backgroundMark x1="86496" y1="6786" x2="89781" y2="6607"/>
                        <a14:backgroundMark x1="3650" y1="27321" x2="12409" y2="35357"/>
                        <a14:backgroundMark x1="12409" y1="35357" x2="9489" y2="53393"/>
                        <a14:backgroundMark x1="9489" y1="53393" x2="20073" y2="61964"/>
                        <a14:backgroundMark x1="20073" y1="61964" x2="24818" y2="90536"/>
                        <a14:backgroundMark x1="24818" y1="90536" x2="14964" y2="98750"/>
                        <a14:backgroundMark x1="14964" y1="98750" x2="7299" y2="98393"/>
                        <a14:backgroundMark x1="89781" y1="94821" x2="69708" y2="93929"/>
                        <a14:backgroundMark x1="69708" y1="93929" x2="46715" y2="79286"/>
                        <a14:backgroundMark x1="46715" y1="79286" x2="59854" y2="72321"/>
                        <a14:backgroundMark x1="59854" y1="72321" x2="89051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247017"/>
            <a:ext cx="26098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A3CFB08-2E21-4E27-87E3-4FE2D7E0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4" b="95345" l="7197" r="89773">
                        <a14:foregroundMark x1="83333" y1="9655" x2="83333" y2="9655"/>
                        <a14:foregroundMark x1="84470" y1="5862" x2="84470" y2="5862"/>
                        <a14:foregroundMark x1="85227" y1="3966" x2="85227" y2="3966"/>
                        <a14:foregroundMark x1="7197" y1="33276" x2="7197" y2="33276"/>
                        <a14:foregroundMark x1="84848" y1="2586" x2="84848" y2="2586"/>
                        <a14:foregroundMark x1="29167" y1="64138" x2="29167" y2="64138"/>
                        <a14:foregroundMark x1="32197" y1="64655" x2="32197" y2="64655"/>
                        <a14:foregroundMark x1="32955" y1="64828" x2="32955" y2="64828"/>
                        <a14:foregroundMark x1="28788" y1="64483" x2="28788" y2="64483"/>
                        <a14:foregroundMark x1="71591" y1="90690" x2="71591" y2="90690"/>
                        <a14:foregroundMark x1="70833" y1="95345" x2="70833" y2="95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7016"/>
            <a:ext cx="242789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D0222-6BA0-4862-81B0-12DE7D4F041E}"/>
              </a:ext>
            </a:extLst>
          </p:cNvPr>
          <p:cNvSpPr txBox="1"/>
          <p:nvPr/>
        </p:nvSpPr>
        <p:spPr>
          <a:xfrm>
            <a:off x="3646241" y="5610983"/>
            <a:ext cx="191636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Luigi </a:t>
            </a:r>
            <a:r>
              <a:rPr lang="en-US" sz="1400" dirty="0" err="1">
                <a:solidFill>
                  <a:schemeClr val="bg1"/>
                </a:solidFill>
              </a:rPr>
              <a:t>Bozzetti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5935C-E0BD-428C-BC3F-1C4775A161AD}"/>
              </a:ext>
            </a:extLst>
          </p:cNvPr>
          <p:cNvSpPr txBox="1"/>
          <p:nvPr/>
        </p:nvSpPr>
        <p:spPr>
          <a:xfrm>
            <a:off x="2955135" y="1177131"/>
            <a:ext cx="32004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Toliara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rgbClr val="FF0000"/>
                </a:solidFill>
              </a:rPr>
              <a:t>Madagascar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5206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scorpius</a:t>
            </a:r>
            <a:r>
              <a:rPr lang="en-ZA" dirty="0"/>
              <a:t> spp.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457200" y="1863493"/>
            <a:ext cx="8229600" cy="3339443"/>
          </a:xfrm>
        </p:spPr>
      </p:pic>
      <p:sp>
        <p:nvSpPr>
          <p:cNvPr id="5" name="TextBox 4"/>
          <p:cNvSpPr txBox="1"/>
          <p:nvPr/>
        </p:nvSpPr>
        <p:spPr>
          <a:xfrm>
            <a:off x="4596148" y="2514600"/>
            <a:ext cx="136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L. s.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scorpius</a:t>
            </a:r>
            <a:endParaRPr lang="en-GB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2787658"/>
            <a:ext cx="15680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“Pacific Ocean </a:t>
            </a:r>
            <a:r>
              <a:rPr lang="en-US" sz="1050" dirty="0" err="1">
                <a:solidFill>
                  <a:srgbClr val="00B0F0"/>
                </a:solidFill>
              </a:rPr>
              <a:t>scorpius</a:t>
            </a:r>
            <a:r>
              <a:rPr lang="en-US" sz="1050" dirty="0">
                <a:solidFill>
                  <a:srgbClr val="00B0F0"/>
                </a:solidFill>
              </a:rPr>
              <a:t>”</a:t>
            </a:r>
            <a:endParaRPr lang="en-GB" sz="105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41148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L. s. </a:t>
            </a:r>
            <a:r>
              <a:rPr lang="en-US" i="1" dirty="0" err="1">
                <a:solidFill>
                  <a:srgbClr val="7030A0"/>
                </a:solidFill>
              </a:rPr>
              <a:t>indomaris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387858"/>
            <a:ext cx="1499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“Indian Ocean </a:t>
            </a:r>
            <a:r>
              <a:rPr lang="en-US" sz="1050" dirty="0" err="1">
                <a:solidFill>
                  <a:schemeClr val="accent6">
                    <a:lumMod val="75000"/>
                  </a:schemeClr>
                </a:solidFill>
              </a:rPr>
              <a:t>scorpius</a:t>
            </a:r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58975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scorpius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scorpius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stromboidea.de/bilder/LAmbis_scorpius_Zamboanga_160mm_Coll_Wiene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7"/>
          <a:stretch/>
        </p:blipFill>
        <p:spPr bwMode="auto">
          <a:xfrm>
            <a:off x="1752600" y="1202075"/>
            <a:ext cx="5599939" cy="5572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9CBB0-6C75-49E2-9FDF-7155F592D59B}"/>
              </a:ext>
            </a:extLst>
          </p:cNvPr>
          <p:cNvSpPr txBox="1"/>
          <p:nvPr/>
        </p:nvSpPr>
        <p:spPr>
          <a:xfrm>
            <a:off x="3498767" y="5713511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195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scorpius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scorpius</a:t>
            </a:r>
            <a:endParaRPr lang="en-GB" dirty="0"/>
          </a:p>
        </p:txBody>
      </p:sp>
      <p:sp>
        <p:nvSpPr>
          <p:cNvPr id="4" name="AutoShape 2" descr="Lambis_scorpius_scorpius_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ambis_scorpius_scorpius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 b="5829"/>
          <a:stretch/>
        </p:blipFill>
        <p:spPr bwMode="auto">
          <a:xfrm>
            <a:off x="221893" y="1831777"/>
            <a:ext cx="188687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DC47-9226-4CFD-AE8A-C1AAD9895644}"/>
              </a:ext>
            </a:extLst>
          </p:cNvPr>
          <p:cNvSpPr txBox="1"/>
          <p:nvPr/>
        </p:nvSpPr>
        <p:spPr>
          <a:xfrm>
            <a:off x="215900" y="6195281"/>
            <a:ext cx="18415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gastropods.com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30" name="Picture 6" descr="Lambis_scorpius_scorpius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7" b="4758"/>
          <a:stretch/>
        </p:blipFill>
        <p:spPr bwMode="auto">
          <a:xfrm>
            <a:off x="2340849" y="1477112"/>
            <a:ext cx="1815258" cy="38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EDC47-9226-4CFD-AE8A-C1AAD9895644}"/>
              </a:ext>
            </a:extLst>
          </p:cNvPr>
          <p:cNvSpPr txBox="1"/>
          <p:nvPr/>
        </p:nvSpPr>
        <p:spPr>
          <a:xfrm>
            <a:off x="2339137" y="5383452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gastropods.com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36" name="Picture 12" descr="Image result for lambis scorpius yell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3" t="9169" r="4089"/>
          <a:stretch/>
        </p:blipFill>
        <p:spPr bwMode="auto">
          <a:xfrm>
            <a:off x="7540375" y="3217497"/>
            <a:ext cx="1375025" cy="291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11314" y="5117992"/>
            <a:ext cx="180860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2x images © allspira.com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987" y="6371004"/>
            <a:ext cx="194866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3x images © conchology.be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040" name="Picture 16" descr="Image result for lambis scorpius albi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683" r="12960"/>
          <a:stretch/>
        </p:blipFill>
        <p:spPr bwMode="auto">
          <a:xfrm rot="16200000">
            <a:off x="6950669" y="1232151"/>
            <a:ext cx="1257300" cy="28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 descr="Image result for lambis scorpius amaz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0" name="Picture 26" descr="Image result for lambis scorpius conchology.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50275"/>
          <a:stretch/>
        </p:blipFill>
        <p:spPr bwMode="auto">
          <a:xfrm>
            <a:off x="6090381" y="3274871"/>
            <a:ext cx="1453419" cy="29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0" descr="Image result for lambis scorpius amaz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6" name="Picture 22" descr="Image result for lambis scorpius amazin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3C3C3C"/>
              </a:clrFrom>
              <a:clrTo>
                <a:srgbClr val="3C3C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r="60126"/>
          <a:stretch/>
        </p:blipFill>
        <p:spPr bwMode="auto">
          <a:xfrm rot="16200000">
            <a:off x="4364603" y="4558730"/>
            <a:ext cx="1165125" cy="30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lambis scorpius amazin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3C3C3C"/>
              </a:clrFrom>
              <a:clrTo>
                <a:srgbClr val="3C3C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2687" r="70131" b="3830"/>
          <a:stretch/>
        </p:blipFill>
        <p:spPr bwMode="auto">
          <a:xfrm>
            <a:off x="4326870" y="1213609"/>
            <a:ext cx="1577491" cy="39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44364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2971800" cy="1905000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scorpius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indomaris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http://www.stromboidea.de/bilder/Lambis_indomaris_Madagascar_137mm_Coll_Wiene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52" y="38100"/>
            <a:ext cx="5716905" cy="67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tromboidea.de/bilder/LAmbis_scorpius_Zamboanga_160mm_Coll_Wienek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8" b="17167"/>
          <a:stretch/>
        </p:blipFill>
        <p:spPr bwMode="auto">
          <a:xfrm>
            <a:off x="1143000" y="2514600"/>
            <a:ext cx="1556907" cy="349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3276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239000" y="152400"/>
            <a:ext cx="990600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715000" y="472440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purple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8" idx="1"/>
          </p:cNvCxnSpPr>
          <p:nvPr/>
        </p:nvCxnSpPr>
        <p:spPr>
          <a:xfrm flipH="1" flipV="1">
            <a:off x="5029200" y="4038600"/>
            <a:ext cx="685800" cy="8704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64222" y="6078876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L. s. </a:t>
            </a:r>
            <a:r>
              <a:rPr lang="en-US" i="1" dirty="0" err="1">
                <a:solidFill>
                  <a:srgbClr val="FF0000"/>
                </a:solidFill>
              </a:rPr>
              <a:t>scorpius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48000" y="457200"/>
            <a:ext cx="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48000" y="1219200"/>
            <a:ext cx="762000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89CBB0-6C75-49E2-9FDF-7155F592D59B}"/>
              </a:ext>
            </a:extLst>
          </p:cNvPr>
          <p:cNvSpPr txBox="1"/>
          <p:nvPr/>
        </p:nvSpPr>
        <p:spPr>
          <a:xfrm>
            <a:off x="3232817" y="6448208"/>
            <a:ext cx="21076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© stromboidea.de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84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robusta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7"/>
          <a:stretch/>
        </p:blipFill>
        <p:spPr>
          <a:xfrm>
            <a:off x="457200" y="1992030"/>
            <a:ext cx="8229600" cy="3320634"/>
          </a:xfrm>
        </p:spPr>
      </p:pic>
      <p:sp>
        <p:nvSpPr>
          <p:cNvPr id="5" name="TextBox 4"/>
          <p:cNvSpPr txBox="1"/>
          <p:nvPr/>
        </p:nvSpPr>
        <p:spPr>
          <a:xfrm>
            <a:off x="5181600" y="4140446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50"/>
                </a:solidFill>
              </a:rPr>
              <a:t>“French Polynesia ( Tahiti)”</a:t>
            </a:r>
            <a:endParaRPr lang="en-GB" sz="105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12274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robusta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lambis robu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44067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tromboidea.de/bilder/LAmbis_scorpius_Zamboanga_160mm_Coll_Wienek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7"/>
          <a:stretch/>
        </p:blipFill>
        <p:spPr bwMode="auto">
          <a:xfrm>
            <a:off x="76200" y="2286000"/>
            <a:ext cx="3352800" cy="3336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667000" y="381000"/>
            <a:ext cx="0" cy="99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67000" y="876300"/>
            <a:ext cx="990600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5622148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L. s. </a:t>
            </a:r>
            <a:r>
              <a:rPr lang="en-US" i="1" dirty="0" err="1">
                <a:solidFill>
                  <a:srgbClr val="FF0000"/>
                </a:solidFill>
              </a:rPr>
              <a:t>scorpius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72492" y="2209800"/>
            <a:ext cx="1066800" cy="106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00600" y="1305970"/>
            <a:ext cx="457200" cy="2180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800600" y="810670"/>
            <a:ext cx="0" cy="495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44024" y="472116"/>
            <a:ext cx="1242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thicker digits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8012" y="4495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digits straight &amp; smooth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72200" y="1752600"/>
            <a:ext cx="7620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9CBB0-6C75-49E2-9FDF-7155F592D59B}"/>
              </a:ext>
            </a:extLst>
          </p:cNvPr>
          <p:cNvSpPr txBox="1"/>
          <p:nvPr/>
        </p:nvSpPr>
        <p:spPr>
          <a:xfrm>
            <a:off x="5181600" y="6567100"/>
            <a:ext cx="17570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5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7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lilikae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7"/>
          <a:stretch/>
        </p:blipFill>
        <p:spPr>
          <a:xfrm>
            <a:off x="457200" y="1992030"/>
            <a:ext cx="8229600" cy="3320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3694176"/>
            <a:ext cx="457200" cy="49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733800" y="3276600"/>
            <a:ext cx="326136" cy="289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495800" y="3227606"/>
            <a:ext cx="2584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“Palawan Island, Philippines”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136136" y="3396883"/>
            <a:ext cx="435864" cy="2449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2449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41" y="-18732"/>
            <a:ext cx="3810000" cy="708928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lilikae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244713-8787-45F2-AB9C-F412F57C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690196"/>
            <a:ext cx="4426901" cy="616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FFA955-1758-4350-B25C-6ECE21A7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90196"/>
            <a:ext cx="4800600" cy="616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953C7B-1AF1-4EF9-AFE4-FEDDE61288B1}"/>
              </a:ext>
            </a:extLst>
          </p:cNvPr>
          <p:cNvSpPr/>
          <p:nvPr/>
        </p:nvSpPr>
        <p:spPr>
          <a:xfrm>
            <a:off x="15240" y="719102"/>
            <a:ext cx="1356360" cy="1952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FA4EE-6A8F-4436-A4B6-C9A6426E424B}"/>
              </a:ext>
            </a:extLst>
          </p:cNvPr>
          <p:cNvSpPr/>
          <p:nvPr/>
        </p:nvSpPr>
        <p:spPr>
          <a:xfrm>
            <a:off x="4191000" y="690196"/>
            <a:ext cx="1356360" cy="1952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EBA6-4002-48F3-AE14-68F2E27E2AF7}"/>
              </a:ext>
            </a:extLst>
          </p:cNvPr>
          <p:cNvSpPr txBox="1"/>
          <p:nvPr/>
        </p:nvSpPr>
        <p:spPr>
          <a:xfrm>
            <a:off x="3520179" y="5334000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© gastropods.com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D2D85-CFD4-4894-BD1B-8AC31C927F51}"/>
              </a:ext>
            </a:extLst>
          </p:cNvPr>
          <p:cNvSpPr/>
          <p:nvPr/>
        </p:nvSpPr>
        <p:spPr>
          <a:xfrm>
            <a:off x="3276600" y="6629400"/>
            <a:ext cx="1295400" cy="1453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8D46E-641B-4DA1-A169-C2D757A46037}"/>
              </a:ext>
            </a:extLst>
          </p:cNvPr>
          <p:cNvSpPr/>
          <p:nvPr/>
        </p:nvSpPr>
        <p:spPr>
          <a:xfrm>
            <a:off x="7848600" y="6629400"/>
            <a:ext cx="1280160" cy="1453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7AA6C-DE58-4F05-BF31-E5C5280C129E}"/>
              </a:ext>
            </a:extLst>
          </p:cNvPr>
          <p:cNvSpPr txBox="1"/>
          <p:nvPr/>
        </p:nvSpPr>
        <p:spPr>
          <a:xfrm>
            <a:off x="3786677" y="840696"/>
            <a:ext cx="111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Paratypes</a:t>
            </a:r>
            <a:endParaRPr lang="en-ZA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1182E-D5B2-41CA-9D8D-8AD3F6CB522E}"/>
              </a:ext>
            </a:extLst>
          </p:cNvPr>
          <p:cNvSpPr txBox="1"/>
          <p:nvPr/>
        </p:nvSpPr>
        <p:spPr>
          <a:xfrm>
            <a:off x="3485010" y="150797"/>
            <a:ext cx="553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Effectively a “recognised hybrid”: </a:t>
            </a:r>
            <a:r>
              <a:rPr lang="en-GB" i="1" dirty="0">
                <a:solidFill>
                  <a:srgbClr val="FF0000"/>
                </a:solidFill>
              </a:rPr>
              <a:t>L. </a:t>
            </a:r>
            <a:r>
              <a:rPr lang="en-GB" i="1" dirty="0" err="1">
                <a:solidFill>
                  <a:srgbClr val="FF0000"/>
                </a:solidFill>
              </a:rPr>
              <a:t>lambis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x </a:t>
            </a:r>
            <a:r>
              <a:rPr lang="en-GB" i="1" dirty="0">
                <a:solidFill>
                  <a:srgbClr val="FF0000"/>
                </a:solidFill>
              </a:rPr>
              <a:t>L t. </a:t>
            </a:r>
            <a:r>
              <a:rPr lang="en-GB" i="1" dirty="0" err="1">
                <a:solidFill>
                  <a:srgbClr val="FF0000"/>
                </a:solidFill>
              </a:rPr>
              <a:t>sowerbyi</a:t>
            </a:r>
            <a:endParaRPr lang="en-ZA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0784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Topic Content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>
            <a:normAutofit fontScale="62500" lnSpcReduction="20000"/>
          </a:bodyPr>
          <a:lstStyle/>
          <a:p>
            <a:r>
              <a:rPr lang="en-ZA" dirty="0"/>
              <a:t>Species: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adamii</a:t>
            </a:r>
            <a:r>
              <a:rPr lang="en-ZA" i="1" dirty="0"/>
              <a:t> </a:t>
            </a:r>
            <a:r>
              <a:rPr lang="en-ZA" dirty="0" err="1"/>
              <a:t>Bozzetti</a:t>
            </a:r>
            <a:r>
              <a:rPr lang="en-ZA" dirty="0"/>
              <a:t> &amp; </a:t>
            </a:r>
            <a:r>
              <a:rPr lang="en-ZA" dirty="0" err="1"/>
              <a:t>Cossignani</a:t>
            </a:r>
            <a:r>
              <a:rPr lang="en-ZA" dirty="0"/>
              <a:t>, 2003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dirty="0"/>
              <a:t>(Linnaeus, 1758)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millepeda</a:t>
            </a:r>
            <a:r>
              <a:rPr lang="en-ZA" i="1" dirty="0"/>
              <a:t> </a:t>
            </a:r>
            <a:r>
              <a:rPr lang="en-ZA" dirty="0"/>
              <a:t>(Linnaeus, 1758)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truncata</a:t>
            </a:r>
            <a:r>
              <a:rPr lang="en-ZA" i="1" dirty="0"/>
              <a:t> </a:t>
            </a:r>
            <a:r>
              <a:rPr lang="en-ZA" dirty="0"/>
              <a:t>([Lightfoot], 1786) </a:t>
            </a:r>
            <a:r>
              <a:rPr lang="en-ZA" dirty="0">
                <a:solidFill>
                  <a:srgbClr val="FF0000"/>
                </a:solidFill>
              </a:rPr>
              <a:t>{3 </a:t>
            </a:r>
            <a:r>
              <a:rPr lang="en-ZA" dirty="0" err="1">
                <a:solidFill>
                  <a:srgbClr val="FF0000"/>
                </a:solidFill>
              </a:rPr>
              <a:t>spp</a:t>
            </a:r>
            <a:r>
              <a:rPr lang="en-ZA" dirty="0">
                <a:solidFill>
                  <a:srgbClr val="FF0000"/>
                </a:solidFill>
              </a:rPr>
              <a:t>}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arachnoides</a:t>
            </a:r>
            <a:r>
              <a:rPr lang="en-ZA" i="1" dirty="0"/>
              <a:t> </a:t>
            </a:r>
            <a:r>
              <a:rPr lang="en-ZA" dirty="0" err="1"/>
              <a:t>Shikama</a:t>
            </a:r>
            <a:r>
              <a:rPr lang="en-ZA" dirty="0"/>
              <a:t>, 1971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crocata</a:t>
            </a:r>
            <a:r>
              <a:rPr lang="en-ZA" i="1" dirty="0"/>
              <a:t> </a:t>
            </a:r>
            <a:r>
              <a:rPr lang="en-ZA" dirty="0"/>
              <a:t>(Link, 1807)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pilsbryi</a:t>
            </a:r>
            <a:r>
              <a:rPr lang="en-ZA" i="1" dirty="0"/>
              <a:t> </a:t>
            </a:r>
            <a:r>
              <a:rPr lang="en-ZA" dirty="0"/>
              <a:t>Abbott, 1961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scorpius</a:t>
            </a:r>
            <a:r>
              <a:rPr lang="en-ZA" i="1" dirty="0"/>
              <a:t> </a:t>
            </a:r>
            <a:r>
              <a:rPr lang="en-ZA" dirty="0"/>
              <a:t>(Linnaeus, 1758) </a:t>
            </a:r>
            <a:r>
              <a:rPr lang="en-ZA" dirty="0">
                <a:solidFill>
                  <a:srgbClr val="FF0000"/>
                </a:solidFill>
              </a:rPr>
              <a:t>{2 </a:t>
            </a:r>
            <a:r>
              <a:rPr lang="en-ZA" dirty="0" err="1">
                <a:solidFill>
                  <a:srgbClr val="FF0000"/>
                </a:solidFill>
              </a:rPr>
              <a:t>spp</a:t>
            </a:r>
            <a:r>
              <a:rPr lang="en-ZA" dirty="0">
                <a:solidFill>
                  <a:srgbClr val="FF0000"/>
                </a:solidFill>
              </a:rPr>
              <a:t>}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robusta</a:t>
            </a:r>
            <a:r>
              <a:rPr lang="en-ZA" i="1" dirty="0"/>
              <a:t> </a:t>
            </a:r>
            <a:r>
              <a:rPr lang="en-ZA" dirty="0"/>
              <a:t>(</a:t>
            </a:r>
            <a:r>
              <a:rPr lang="en-ZA" dirty="0" err="1"/>
              <a:t>Swainson</a:t>
            </a:r>
            <a:r>
              <a:rPr lang="en-ZA" dirty="0"/>
              <a:t>, 1821)</a:t>
            </a:r>
          </a:p>
          <a:p>
            <a:pPr lvl="1"/>
            <a:r>
              <a:rPr lang="en-ZA" i="1" dirty="0" err="1"/>
              <a:t>Lambis</a:t>
            </a:r>
            <a:r>
              <a:rPr lang="en-ZA" i="1" dirty="0"/>
              <a:t> </a:t>
            </a:r>
            <a:r>
              <a:rPr lang="en-ZA" i="1" dirty="0" err="1"/>
              <a:t>lilikae</a:t>
            </a:r>
            <a:r>
              <a:rPr lang="en-ZA" i="1" dirty="0"/>
              <a:t> </a:t>
            </a:r>
            <a:r>
              <a:rPr lang="en-ZA" dirty="0" err="1"/>
              <a:t>Villar</a:t>
            </a:r>
            <a:r>
              <a:rPr lang="en-ZA" dirty="0"/>
              <a:t>, 2016</a:t>
            </a:r>
          </a:p>
          <a:p>
            <a:pPr lvl="1"/>
            <a:r>
              <a:rPr lang="en-ZA" i="1" dirty="0" err="1"/>
              <a:t>Harpago</a:t>
            </a:r>
            <a:r>
              <a:rPr lang="en-ZA" i="1" dirty="0"/>
              <a:t> </a:t>
            </a:r>
            <a:r>
              <a:rPr lang="en-ZA" i="1" dirty="0" err="1"/>
              <a:t>chiragra</a:t>
            </a:r>
            <a:r>
              <a:rPr lang="en-ZA" i="1" dirty="0"/>
              <a:t> </a:t>
            </a:r>
            <a:r>
              <a:rPr lang="en-ZA" dirty="0"/>
              <a:t>(Linnaeus, 1758) </a:t>
            </a:r>
            <a:r>
              <a:rPr lang="en-ZA" dirty="0">
                <a:solidFill>
                  <a:srgbClr val="FF0000"/>
                </a:solidFill>
              </a:rPr>
              <a:t>{2 </a:t>
            </a:r>
            <a:r>
              <a:rPr lang="en-ZA" dirty="0" err="1">
                <a:solidFill>
                  <a:srgbClr val="FF0000"/>
                </a:solidFill>
              </a:rPr>
              <a:t>spp</a:t>
            </a:r>
            <a:r>
              <a:rPr lang="en-ZA" dirty="0">
                <a:solidFill>
                  <a:srgbClr val="FF0000"/>
                </a:solidFill>
              </a:rPr>
              <a:t>}</a:t>
            </a:r>
          </a:p>
          <a:p>
            <a:pPr lvl="1"/>
            <a:r>
              <a:rPr lang="en-ZA" i="1" dirty="0" err="1"/>
              <a:t>Harpago</a:t>
            </a:r>
            <a:r>
              <a:rPr lang="en-ZA" i="1" dirty="0"/>
              <a:t> </a:t>
            </a:r>
            <a:r>
              <a:rPr lang="en-ZA" i="1" dirty="0" err="1"/>
              <a:t>arthriticus</a:t>
            </a:r>
            <a:r>
              <a:rPr lang="en-ZA" i="1" dirty="0"/>
              <a:t> </a:t>
            </a:r>
            <a:r>
              <a:rPr lang="en-ZA" dirty="0"/>
              <a:t>(</a:t>
            </a:r>
            <a:r>
              <a:rPr lang="en-ZA" dirty="0" err="1"/>
              <a:t>Röding</a:t>
            </a:r>
            <a:r>
              <a:rPr lang="en-ZA" dirty="0"/>
              <a:t>, 1758)</a:t>
            </a:r>
          </a:p>
          <a:p>
            <a:pPr lvl="1"/>
            <a:r>
              <a:rPr lang="en-ZA" i="1" dirty="0" err="1"/>
              <a:t>Ophioglossolambis</a:t>
            </a:r>
            <a:r>
              <a:rPr lang="en-ZA" i="1" dirty="0"/>
              <a:t> </a:t>
            </a:r>
            <a:r>
              <a:rPr lang="en-ZA" i="1" dirty="0" err="1"/>
              <a:t>digitata</a:t>
            </a:r>
            <a:r>
              <a:rPr lang="en-ZA" dirty="0"/>
              <a:t> (Perry, 1811)</a:t>
            </a:r>
          </a:p>
          <a:p>
            <a:pPr lvl="1"/>
            <a:r>
              <a:rPr lang="en-ZA" i="1" dirty="0" err="1"/>
              <a:t>Ophioglossolambis</a:t>
            </a:r>
            <a:r>
              <a:rPr lang="en-ZA" i="1" dirty="0"/>
              <a:t> </a:t>
            </a:r>
            <a:r>
              <a:rPr lang="en-ZA" i="1" dirty="0" err="1"/>
              <a:t>violacea</a:t>
            </a:r>
            <a:r>
              <a:rPr lang="en-ZA" dirty="0"/>
              <a:t> (</a:t>
            </a:r>
            <a:r>
              <a:rPr lang="en-ZA" dirty="0" err="1"/>
              <a:t>Swainson</a:t>
            </a:r>
            <a:r>
              <a:rPr lang="en-ZA" dirty="0"/>
              <a:t>, 1821)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27112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Harpago</a:t>
            </a:r>
            <a:r>
              <a:rPr lang="en-ZA" dirty="0"/>
              <a:t> group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8"/>
          <a:stretch/>
        </p:blipFill>
        <p:spPr>
          <a:xfrm rot="60000">
            <a:off x="464127" y="1747299"/>
            <a:ext cx="8229600" cy="3438072"/>
          </a:xfrm>
        </p:spPr>
      </p:pic>
      <p:sp>
        <p:nvSpPr>
          <p:cNvPr id="27" name="Freeform 26"/>
          <p:cNvSpPr/>
          <p:nvPr/>
        </p:nvSpPr>
        <p:spPr>
          <a:xfrm>
            <a:off x="2997170" y="2871216"/>
            <a:ext cx="3050765" cy="1255613"/>
          </a:xfrm>
          <a:custGeom>
            <a:avLst/>
            <a:gdLst>
              <a:gd name="connsiteX0" fmla="*/ 1181638 w 3050765"/>
              <a:gd name="connsiteY0" fmla="*/ 18288 h 1255613"/>
              <a:gd name="connsiteX1" fmla="*/ 1263934 w 3050765"/>
              <a:gd name="connsiteY1" fmla="*/ 82296 h 1255613"/>
              <a:gd name="connsiteX2" fmla="*/ 1337086 w 3050765"/>
              <a:gd name="connsiteY2" fmla="*/ 137160 h 1255613"/>
              <a:gd name="connsiteX3" fmla="*/ 1455958 w 3050765"/>
              <a:gd name="connsiteY3" fmla="*/ 173736 h 1255613"/>
              <a:gd name="connsiteX4" fmla="*/ 1684558 w 3050765"/>
              <a:gd name="connsiteY4" fmla="*/ 173736 h 1255613"/>
              <a:gd name="connsiteX5" fmla="*/ 1885726 w 3050765"/>
              <a:gd name="connsiteY5" fmla="*/ 210312 h 1255613"/>
              <a:gd name="connsiteX6" fmla="*/ 2160046 w 3050765"/>
              <a:gd name="connsiteY6" fmla="*/ 246888 h 1255613"/>
              <a:gd name="connsiteX7" fmla="*/ 2342926 w 3050765"/>
              <a:gd name="connsiteY7" fmla="*/ 283464 h 1255613"/>
              <a:gd name="connsiteX8" fmla="*/ 2544094 w 3050765"/>
              <a:gd name="connsiteY8" fmla="*/ 384048 h 1255613"/>
              <a:gd name="connsiteX9" fmla="*/ 2754406 w 3050765"/>
              <a:gd name="connsiteY9" fmla="*/ 548640 h 1255613"/>
              <a:gd name="connsiteX10" fmla="*/ 2909854 w 3050765"/>
              <a:gd name="connsiteY10" fmla="*/ 731520 h 1255613"/>
              <a:gd name="connsiteX11" fmla="*/ 2983006 w 3050765"/>
              <a:gd name="connsiteY11" fmla="*/ 886968 h 1255613"/>
              <a:gd name="connsiteX12" fmla="*/ 3037870 w 3050765"/>
              <a:gd name="connsiteY12" fmla="*/ 978408 h 1255613"/>
              <a:gd name="connsiteX13" fmla="*/ 3047014 w 3050765"/>
              <a:gd name="connsiteY13" fmla="*/ 1014984 h 1255613"/>
              <a:gd name="connsiteX14" fmla="*/ 3047014 w 3050765"/>
              <a:gd name="connsiteY14" fmla="*/ 1060704 h 1255613"/>
              <a:gd name="connsiteX15" fmla="*/ 3001294 w 3050765"/>
              <a:gd name="connsiteY15" fmla="*/ 1124712 h 1255613"/>
              <a:gd name="connsiteX16" fmla="*/ 2818414 w 3050765"/>
              <a:gd name="connsiteY16" fmla="*/ 1207008 h 1255613"/>
              <a:gd name="connsiteX17" fmla="*/ 2544094 w 3050765"/>
              <a:gd name="connsiteY17" fmla="*/ 1225296 h 1255613"/>
              <a:gd name="connsiteX18" fmla="*/ 2269774 w 3050765"/>
              <a:gd name="connsiteY18" fmla="*/ 1252728 h 1255613"/>
              <a:gd name="connsiteX19" fmla="*/ 2032030 w 3050765"/>
              <a:gd name="connsiteY19" fmla="*/ 1252728 h 1255613"/>
              <a:gd name="connsiteX20" fmla="*/ 1803430 w 3050765"/>
              <a:gd name="connsiteY20" fmla="*/ 1234440 h 1255613"/>
              <a:gd name="connsiteX21" fmla="*/ 1529110 w 3050765"/>
              <a:gd name="connsiteY21" fmla="*/ 1133856 h 1255613"/>
              <a:gd name="connsiteX22" fmla="*/ 1401094 w 3050765"/>
              <a:gd name="connsiteY22" fmla="*/ 1069848 h 1255613"/>
              <a:gd name="connsiteX23" fmla="*/ 1236502 w 3050765"/>
              <a:gd name="connsiteY23" fmla="*/ 1060704 h 1255613"/>
              <a:gd name="connsiteX24" fmla="*/ 1090198 w 3050765"/>
              <a:gd name="connsiteY24" fmla="*/ 1106424 h 1255613"/>
              <a:gd name="connsiteX25" fmla="*/ 971326 w 3050765"/>
              <a:gd name="connsiteY25" fmla="*/ 1170432 h 1255613"/>
              <a:gd name="connsiteX26" fmla="*/ 815878 w 3050765"/>
              <a:gd name="connsiteY26" fmla="*/ 1152144 h 1255613"/>
              <a:gd name="connsiteX27" fmla="*/ 486694 w 3050765"/>
              <a:gd name="connsiteY27" fmla="*/ 978408 h 1255613"/>
              <a:gd name="connsiteX28" fmla="*/ 258094 w 3050765"/>
              <a:gd name="connsiteY28" fmla="*/ 786384 h 1255613"/>
              <a:gd name="connsiteX29" fmla="*/ 84358 w 3050765"/>
              <a:gd name="connsiteY29" fmla="*/ 594360 h 1255613"/>
              <a:gd name="connsiteX30" fmla="*/ 11206 w 3050765"/>
              <a:gd name="connsiteY30" fmla="*/ 484632 h 1255613"/>
              <a:gd name="connsiteX31" fmla="*/ 2062 w 3050765"/>
              <a:gd name="connsiteY31" fmla="*/ 393192 h 1255613"/>
              <a:gd name="connsiteX32" fmla="*/ 29494 w 3050765"/>
              <a:gd name="connsiteY32" fmla="*/ 320040 h 1255613"/>
              <a:gd name="connsiteX33" fmla="*/ 84358 w 3050765"/>
              <a:gd name="connsiteY33" fmla="*/ 219456 h 1255613"/>
              <a:gd name="connsiteX34" fmla="*/ 267238 w 3050765"/>
              <a:gd name="connsiteY34" fmla="*/ 146304 h 1255613"/>
              <a:gd name="connsiteX35" fmla="*/ 358678 w 3050765"/>
              <a:gd name="connsiteY35" fmla="*/ 128016 h 1255613"/>
              <a:gd name="connsiteX36" fmla="*/ 477550 w 3050765"/>
              <a:gd name="connsiteY36" fmla="*/ 182880 h 1255613"/>
              <a:gd name="connsiteX37" fmla="*/ 578134 w 3050765"/>
              <a:gd name="connsiteY37" fmla="*/ 182880 h 1255613"/>
              <a:gd name="connsiteX38" fmla="*/ 660430 w 3050765"/>
              <a:gd name="connsiteY38" fmla="*/ 155448 h 1255613"/>
              <a:gd name="connsiteX39" fmla="*/ 779302 w 3050765"/>
              <a:gd name="connsiteY39" fmla="*/ 82296 h 1255613"/>
              <a:gd name="connsiteX40" fmla="*/ 898174 w 3050765"/>
              <a:gd name="connsiteY40" fmla="*/ 64008 h 1255613"/>
              <a:gd name="connsiteX41" fmla="*/ 1007902 w 3050765"/>
              <a:gd name="connsiteY41" fmla="*/ 27432 h 1255613"/>
              <a:gd name="connsiteX42" fmla="*/ 1090198 w 3050765"/>
              <a:gd name="connsiteY42" fmla="*/ 0 h 1255613"/>
              <a:gd name="connsiteX43" fmla="*/ 1181638 w 3050765"/>
              <a:gd name="connsiteY43" fmla="*/ 18288 h 1255613"/>
              <a:gd name="connsiteX0" fmla="*/ 1181638 w 3050765"/>
              <a:gd name="connsiteY0" fmla="*/ 18288 h 1255613"/>
              <a:gd name="connsiteX1" fmla="*/ 1263934 w 3050765"/>
              <a:gd name="connsiteY1" fmla="*/ 82296 h 1255613"/>
              <a:gd name="connsiteX2" fmla="*/ 1337086 w 3050765"/>
              <a:gd name="connsiteY2" fmla="*/ 137160 h 1255613"/>
              <a:gd name="connsiteX3" fmla="*/ 1455958 w 3050765"/>
              <a:gd name="connsiteY3" fmla="*/ 173736 h 1255613"/>
              <a:gd name="connsiteX4" fmla="*/ 1684558 w 3050765"/>
              <a:gd name="connsiteY4" fmla="*/ 173736 h 1255613"/>
              <a:gd name="connsiteX5" fmla="*/ 1885726 w 3050765"/>
              <a:gd name="connsiteY5" fmla="*/ 210312 h 1255613"/>
              <a:gd name="connsiteX6" fmla="*/ 2160046 w 3050765"/>
              <a:gd name="connsiteY6" fmla="*/ 246888 h 1255613"/>
              <a:gd name="connsiteX7" fmla="*/ 2342926 w 3050765"/>
              <a:gd name="connsiteY7" fmla="*/ 283464 h 1255613"/>
              <a:gd name="connsiteX8" fmla="*/ 2544094 w 3050765"/>
              <a:gd name="connsiteY8" fmla="*/ 384048 h 1255613"/>
              <a:gd name="connsiteX9" fmla="*/ 2754406 w 3050765"/>
              <a:gd name="connsiteY9" fmla="*/ 548640 h 1255613"/>
              <a:gd name="connsiteX10" fmla="*/ 2909854 w 3050765"/>
              <a:gd name="connsiteY10" fmla="*/ 731520 h 1255613"/>
              <a:gd name="connsiteX11" fmla="*/ 2983006 w 3050765"/>
              <a:gd name="connsiteY11" fmla="*/ 886968 h 1255613"/>
              <a:gd name="connsiteX12" fmla="*/ 3037870 w 3050765"/>
              <a:gd name="connsiteY12" fmla="*/ 978408 h 1255613"/>
              <a:gd name="connsiteX13" fmla="*/ 3047014 w 3050765"/>
              <a:gd name="connsiteY13" fmla="*/ 1014984 h 1255613"/>
              <a:gd name="connsiteX14" fmla="*/ 3047014 w 3050765"/>
              <a:gd name="connsiteY14" fmla="*/ 1060704 h 1255613"/>
              <a:gd name="connsiteX15" fmla="*/ 3001294 w 3050765"/>
              <a:gd name="connsiteY15" fmla="*/ 1124712 h 1255613"/>
              <a:gd name="connsiteX16" fmla="*/ 2818414 w 3050765"/>
              <a:gd name="connsiteY16" fmla="*/ 1207008 h 1255613"/>
              <a:gd name="connsiteX17" fmla="*/ 2544094 w 3050765"/>
              <a:gd name="connsiteY17" fmla="*/ 1225296 h 1255613"/>
              <a:gd name="connsiteX18" fmla="*/ 2269774 w 3050765"/>
              <a:gd name="connsiteY18" fmla="*/ 1252728 h 1255613"/>
              <a:gd name="connsiteX19" fmla="*/ 2032030 w 3050765"/>
              <a:gd name="connsiteY19" fmla="*/ 1252728 h 1255613"/>
              <a:gd name="connsiteX20" fmla="*/ 1803430 w 3050765"/>
              <a:gd name="connsiteY20" fmla="*/ 1234440 h 1255613"/>
              <a:gd name="connsiteX21" fmla="*/ 1529110 w 3050765"/>
              <a:gd name="connsiteY21" fmla="*/ 1133856 h 1255613"/>
              <a:gd name="connsiteX22" fmla="*/ 1401094 w 3050765"/>
              <a:gd name="connsiteY22" fmla="*/ 1069848 h 1255613"/>
              <a:gd name="connsiteX23" fmla="*/ 1236502 w 3050765"/>
              <a:gd name="connsiteY23" fmla="*/ 1060704 h 1255613"/>
              <a:gd name="connsiteX24" fmla="*/ 1090198 w 3050765"/>
              <a:gd name="connsiteY24" fmla="*/ 1106424 h 1255613"/>
              <a:gd name="connsiteX25" fmla="*/ 971326 w 3050765"/>
              <a:gd name="connsiteY25" fmla="*/ 1170432 h 1255613"/>
              <a:gd name="connsiteX26" fmla="*/ 815878 w 3050765"/>
              <a:gd name="connsiteY26" fmla="*/ 1152144 h 1255613"/>
              <a:gd name="connsiteX27" fmla="*/ 486694 w 3050765"/>
              <a:gd name="connsiteY27" fmla="*/ 978408 h 1255613"/>
              <a:gd name="connsiteX28" fmla="*/ 258094 w 3050765"/>
              <a:gd name="connsiteY28" fmla="*/ 786384 h 1255613"/>
              <a:gd name="connsiteX29" fmla="*/ 84358 w 3050765"/>
              <a:gd name="connsiteY29" fmla="*/ 594360 h 1255613"/>
              <a:gd name="connsiteX30" fmla="*/ 11206 w 3050765"/>
              <a:gd name="connsiteY30" fmla="*/ 484632 h 1255613"/>
              <a:gd name="connsiteX31" fmla="*/ 2062 w 3050765"/>
              <a:gd name="connsiteY31" fmla="*/ 393192 h 1255613"/>
              <a:gd name="connsiteX32" fmla="*/ 29494 w 3050765"/>
              <a:gd name="connsiteY32" fmla="*/ 320040 h 1255613"/>
              <a:gd name="connsiteX33" fmla="*/ 111790 w 3050765"/>
              <a:gd name="connsiteY33" fmla="*/ 219456 h 1255613"/>
              <a:gd name="connsiteX34" fmla="*/ 267238 w 3050765"/>
              <a:gd name="connsiteY34" fmla="*/ 146304 h 1255613"/>
              <a:gd name="connsiteX35" fmla="*/ 358678 w 3050765"/>
              <a:gd name="connsiteY35" fmla="*/ 128016 h 1255613"/>
              <a:gd name="connsiteX36" fmla="*/ 477550 w 3050765"/>
              <a:gd name="connsiteY36" fmla="*/ 182880 h 1255613"/>
              <a:gd name="connsiteX37" fmla="*/ 578134 w 3050765"/>
              <a:gd name="connsiteY37" fmla="*/ 182880 h 1255613"/>
              <a:gd name="connsiteX38" fmla="*/ 660430 w 3050765"/>
              <a:gd name="connsiteY38" fmla="*/ 155448 h 1255613"/>
              <a:gd name="connsiteX39" fmla="*/ 779302 w 3050765"/>
              <a:gd name="connsiteY39" fmla="*/ 82296 h 1255613"/>
              <a:gd name="connsiteX40" fmla="*/ 898174 w 3050765"/>
              <a:gd name="connsiteY40" fmla="*/ 64008 h 1255613"/>
              <a:gd name="connsiteX41" fmla="*/ 1007902 w 3050765"/>
              <a:gd name="connsiteY41" fmla="*/ 27432 h 1255613"/>
              <a:gd name="connsiteX42" fmla="*/ 1090198 w 3050765"/>
              <a:gd name="connsiteY42" fmla="*/ 0 h 1255613"/>
              <a:gd name="connsiteX43" fmla="*/ 1181638 w 3050765"/>
              <a:gd name="connsiteY43" fmla="*/ 18288 h 125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050765" h="1255613">
                <a:moveTo>
                  <a:pt x="1181638" y="18288"/>
                </a:moveTo>
                <a:cubicBezTo>
                  <a:pt x="1210594" y="32004"/>
                  <a:pt x="1238026" y="62484"/>
                  <a:pt x="1263934" y="82296"/>
                </a:cubicBezTo>
                <a:cubicBezTo>
                  <a:pt x="1289842" y="102108"/>
                  <a:pt x="1305082" y="121920"/>
                  <a:pt x="1337086" y="137160"/>
                </a:cubicBezTo>
                <a:cubicBezTo>
                  <a:pt x="1369090" y="152400"/>
                  <a:pt x="1398046" y="167640"/>
                  <a:pt x="1455958" y="173736"/>
                </a:cubicBezTo>
                <a:cubicBezTo>
                  <a:pt x="1513870" y="179832"/>
                  <a:pt x="1612930" y="167640"/>
                  <a:pt x="1684558" y="173736"/>
                </a:cubicBezTo>
                <a:cubicBezTo>
                  <a:pt x="1756186" y="179832"/>
                  <a:pt x="1806478" y="198120"/>
                  <a:pt x="1885726" y="210312"/>
                </a:cubicBezTo>
                <a:cubicBezTo>
                  <a:pt x="1964974" y="222504"/>
                  <a:pt x="2083846" y="234696"/>
                  <a:pt x="2160046" y="246888"/>
                </a:cubicBezTo>
                <a:cubicBezTo>
                  <a:pt x="2236246" y="259080"/>
                  <a:pt x="2278918" y="260604"/>
                  <a:pt x="2342926" y="283464"/>
                </a:cubicBezTo>
                <a:cubicBezTo>
                  <a:pt x="2406934" y="306324"/>
                  <a:pt x="2475514" y="339852"/>
                  <a:pt x="2544094" y="384048"/>
                </a:cubicBezTo>
                <a:cubicBezTo>
                  <a:pt x="2612674" y="428244"/>
                  <a:pt x="2693446" y="490728"/>
                  <a:pt x="2754406" y="548640"/>
                </a:cubicBezTo>
                <a:cubicBezTo>
                  <a:pt x="2815366" y="606552"/>
                  <a:pt x="2871754" y="675132"/>
                  <a:pt x="2909854" y="731520"/>
                </a:cubicBezTo>
                <a:cubicBezTo>
                  <a:pt x="2947954" y="787908"/>
                  <a:pt x="2961670" y="845820"/>
                  <a:pt x="2983006" y="886968"/>
                </a:cubicBezTo>
                <a:cubicBezTo>
                  <a:pt x="3004342" y="928116"/>
                  <a:pt x="3027202" y="957072"/>
                  <a:pt x="3037870" y="978408"/>
                </a:cubicBezTo>
                <a:cubicBezTo>
                  <a:pt x="3048538" y="999744"/>
                  <a:pt x="3045490" y="1001268"/>
                  <a:pt x="3047014" y="1014984"/>
                </a:cubicBezTo>
                <a:cubicBezTo>
                  <a:pt x="3048538" y="1028700"/>
                  <a:pt x="3054634" y="1042416"/>
                  <a:pt x="3047014" y="1060704"/>
                </a:cubicBezTo>
                <a:cubicBezTo>
                  <a:pt x="3039394" y="1078992"/>
                  <a:pt x="3039394" y="1100328"/>
                  <a:pt x="3001294" y="1124712"/>
                </a:cubicBezTo>
                <a:cubicBezTo>
                  <a:pt x="2963194" y="1149096"/>
                  <a:pt x="2894614" y="1190244"/>
                  <a:pt x="2818414" y="1207008"/>
                </a:cubicBezTo>
                <a:cubicBezTo>
                  <a:pt x="2742214" y="1223772"/>
                  <a:pt x="2635534" y="1217676"/>
                  <a:pt x="2544094" y="1225296"/>
                </a:cubicBezTo>
                <a:cubicBezTo>
                  <a:pt x="2452654" y="1232916"/>
                  <a:pt x="2355118" y="1248156"/>
                  <a:pt x="2269774" y="1252728"/>
                </a:cubicBezTo>
                <a:cubicBezTo>
                  <a:pt x="2184430" y="1257300"/>
                  <a:pt x="2109754" y="1255776"/>
                  <a:pt x="2032030" y="1252728"/>
                </a:cubicBezTo>
                <a:cubicBezTo>
                  <a:pt x="1954306" y="1249680"/>
                  <a:pt x="1887250" y="1254252"/>
                  <a:pt x="1803430" y="1234440"/>
                </a:cubicBezTo>
                <a:cubicBezTo>
                  <a:pt x="1719610" y="1214628"/>
                  <a:pt x="1596166" y="1161288"/>
                  <a:pt x="1529110" y="1133856"/>
                </a:cubicBezTo>
                <a:cubicBezTo>
                  <a:pt x="1462054" y="1106424"/>
                  <a:pt x="1449862" y="1082040"/>
                  <a:pt x="1401094" y="1069848"/>
                </a:cubicBezTo>
                <a:cubicBezTo>
                  <a:pt x="1352326" y="1057656"/>
                  <a:pt x="1288318" y="1054608"/>
                  <a:pt x="1236502" y="1060704"/>
                </a:cubicBezTo>
                <a:cubicBezTo>
                  <a:pt x="1184686" y="1066800"/>
                  <a:pt x="1134394" y="1088136"/>
                  <a:pt x="1090198" y="1106424"/>
                </a:cubicBezTo>
                <a:cubicBezTo>
                  <a:pt x="1046002" y="1124712"/>
                  <a:pt x="1017046" y="1162812"/>
                  <a:pt x="971326" y="1170432"/>
                </a:cubicBezTo>
                <a:cubicBezTo>
                  <a:pt x="925606" y="1178052"/>
                  <a:pt x="896650" y="1184148"/>
                  <a:pt x="815878" y="1152144"/>
                </a:cubicBezTo>
                <a:cubicBezTo>
                  <a:pt x="735106" y="1120140"/>
                  <a:pt x="579658" y="1039368"/>
                  <a:pt x="486694" y="978408"/>
                </a:cubicBezTo>
                <a:cubicBezTo>
                  <a:pt x="393730" y="917448"/>
                  <a:pt x="325150" y="850392"/>
                  <a:pt x="258094" y="786384"/>
                </a:cubicBezTo>
                <a:cubicBezTo>
                  <a:pt x="191038" y="722376"/>
                  <a:pt x="125506" y="644652"/>
                  <a:pt x="84358" y="594360"/>
                </a:cubicBezTo>
                <a:cubicBezTo>
                  <a:pt x="43210" y="544068"/>
                  <a:pt x="24922" y="518160"/>
                  <a:pt x="11206" y="484632"/>
                </a:cubicBezTo>
                <a:cubicBezTo>
                  <a:pt x="-2510" y="451104"/>
                  <a:pt x="-986" y="420624"/>
                  <a:pt x="2062" y="393192"/>
                </a:cubicBezTo>
                <a:cubicBezTo>
                  <a:pt x="5110" y="365760"/>
                  <a:pt x="11206" y="348996"/>
                  <a:pt x="29494" y="320040"/>
                </a:cubicBezTo>
                <a:cubicBezTo>
                  <a:pt x="47782" y="291084"/>
                  <a:pt x="72166" y="248412"/>
                  <a:pt x="111790" y="219456"/>
                </a:cubicBezTo>
                <a:cubicBezTo>
                  <a:pt x="151414" y="190500"/>
                  <a:pt x="226090" y="161544"/>
                  <a:pt x="267238" y="146304"/>
                </a:cubicBezTo>
                <a:cubicBezTo>
                  <a:pt x="308386" y="131064"/>
                  <a:pt x="323626" y="121920"/>
                  <a:pt x="358678" y="128016"/>
                </a:cubicBezTo>
                <a:cubicBezTo>
                  <a:pt x="393730" y="134112"/>
                  <a:pt x="440974" y="173736"/>
                  <a:pt x="477550" y="182880"/>
                </a:cubicBezTo>
                <a:cubicBezTo>
                  <a:pt x="514126" y="192024"/>
                  <a:pt x="547654" y="187452"/>
                  <a:pt x="578134" y="182880"/>
                </a:cubicBezTo>
                <a:cubicBezTo>
                  <a:pt x="608614" y="178308"/>
                  <a:pt x="626902" y="172212"/>
                  <a:pt x="660430" y="155448"/>
                </a:cubicBezTo>
                <a:cubicBezTo>
                  <a:pt x="693958" y="138684"/>
                  <a:pt x="739678" y="97536"/>
                  <a:pt x="779302" y="82296"/>
                </a:cubicBezTo>
                <a:cubicBezTo>
                  <a:pt x="818926" y="67056"/>
                  <a:pt x="860074" y="73152"/>
                  <a:pt x="898174" y="64008"/>
                </a:cubicBezTo>
                <a:cubicBezTo>
                  <a:pt x="936274" y="54864"/>
                  <a:pt x="1007902" y="27432"/>
                  <a:pt x="1007902" y="27432"/>
                </a:cubicBezTo>
                <a:cubicBezTo>
                  <a:pt x="1039906" y="16764"/>
                  <a:pt x="1064290" y="1524"/>
                  <a:pt x="1090198" y="0"/>
                </a:cubicBezTo>
                <a:cubicBezTo>
                  <a:pt x="1116106" y="-1524"/>
                  <a:pt x="1152682" y="4572"/>
                  <a:pt x="1181638" y="18288"/>
                </a:cubicBez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81200" y="4158734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H. </a:t>
            </a:r>
            <a:r>
              <a:rPr lang="en-US" i="1" dirty="0" err="1">
                <a:solidFill>
                  <a:srgbClr val="FFC000"/>
                </a:solidFill>
              </a:rPr>
              <a:t>arthriticus</a:t>
            </a:r>
            <a:endParaRPr lang="en-GB" i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5976" y="4470484"/>
            <a:ext cx="1443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“Central Indian Ocean”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311442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2D050"/>
                </a:solidFill>
              </a:rPr>
              <a:t>H. </a:t>
            </a:r>
            <a:r>
              <a:rPr lang="en-US" i="1" dirty="0" err="1">
                <a:solidFill>
                  <a:srgbClr val="92D050"/>
                </a:solidFill>
              </a:rPr>
              <a:t>chiragra</a:t>
            </a:r>
            <a:endParaRPr lang="en-GB" i="1" dirty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1560" y="3634870"/>
            <a:ext cx="176784" cy="238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3505200" y="2987040"/>
            <a:ext cx="783370" cy="740386"/>
          </a:xfrm>
          <a:custGeom>
            <a:avLst/>
            <a:gdLst>
              <a:gd name="connsiteX0" fmla="*/ 493776 w 685834"/>
              <a:gd name="connsiteY0" fmla="*/ 30480 h 740386"/>
              <a:gd name="connsiteX1" fmla="*/ 658368 w 685834"/>
              <a:gd name="connsiteY1" fmla="*/ 222504 h 740386"/>
              <a:gd name="connsiteX2" fmla="*/ 667512 w 685834"/>
              <a:gd name="connsiteY2" fmla="*/ 460248 h 740386"/>
              <a:gd name="connsiteX3" fmla="*/ 475488 w 685834"/>
              <a:gd name="connsiteY3" fmla="*/ 707136 h 740386"/>
              <a:gd name="connsiteX4" fmla="*/ 164592 w 685834"/>
              <a:gd name="connsiteY4" fmla="*/ 716280 h 740386"/>
              <a:gd name="connsiteX5" fmla="*/ 18288 w 685834"/>
              <a:gd name="connsiteY5" fmla="*/ 505968 h 740386"/>
              <a:gd name="connsiteX6" fmla="*/ 0 w 685834"/>
              <a:gd name="connsiteY6" fmla="*/ 222504 h 740386"/>
              <a:gd name="connsiteX7" fmla="*/ 109728 w 685834"/>
              <a:gd name="connsiteY7" fmla="*/ 57912 h 740386"/>
              <a:gd name="connsiteX8" fmla="*/ 320040 w 685834"/>
              <a:gd name="connsiteY8" fmla="*/ 3048 h 740386"/>
              <a:gd name="connsiteX9" fmla="*/ 493776 w 685834"/>
              <a:gd name="connsiteY9" fmla="*/ 30480 h 74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34" h="740386">
                <a:moveTo>
                  <a:pt x="493776" y="30480"/>
                </a:moveTo>
                <a:cubicBezTo>
                  <a:pt x="550164" y="67056"/>
                  <a:pt x="629412" y="150876"/>
                  <a:pt x="658368" y="222504"/>
                </a:cubicBezTo>
                <a:cubicBezTo>
                  <a:pt x="687324" y="294132"/>
                  <a:pt x="697992" y="379476"/>
                  <a:pt x="667512" y="460248"/>
                </a:cubicBezTo>
                <a:cubicBezTo>
                  <a:pt x="637032" y="541020"/>
                  <a:pt x="559308" y="664464"/>
                  <a:pt x="475488" y="707136"/>
                </a:cubicBezTo>
                <a:cubicBezTo>
                  <a:pt x="391668" y="749808"/>
                  <a:pt x="240792" y="749808"/>
                  <a:pt x="164592" y="716280"/>
                </a:cubicBezTo>
                <a:cubicBezTo>
                  <a:pt x="88392" y="682752"/>
                  <a:pt x="45720" y="588264"/>
                  <a:pt x="18288" y="505968"/>
                </a:cubicBezTo>
                <a:cubicBezTo>
                  <a:pt x="-9144" y="423672"/>
                  <a:pt x="-15240" y="297180"/>
                  <a:pt x="0" y="222504"/>
                </a:cubicBezTo>
                <a:cubicBezTo>
                  <a:pt x="15240" y="147828"/>
                  <a:pt x="56388" y="94488"/>
                  <a:pt x="109728" y="57912"/>
                </a:cubicBezTo>
                <a:cubicBezTo>
                  <a:pt x="163068" y="21336"/>
                  <a:pt x="254508" y="7620"/>
                  <a:pt x="320040" y="3048"/>
                </a:cubicBezTo>
                <a:cubicBezTo>
                  <a:pt x="385572" y="-1524"/>
                  <a:pt x="437388" y="-6096"/>
                  <a:pt x="493776" y="30480"/>
                </a:cubicBez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075624" y="3382603"/>
            <a:ext cx="935832" cy="776814"/>
          </a:xfrm>
          <a:custGeom>
            <a:avLst/>
            <a:gdLst>
              <a:gd name="connsiteX0" fmla="*/ 256096 w 935832"/>
              <a:gd name="connsiteY0" fmla="*/ 174413 h 776814"/>
              <a:gd name="connsiteX1" fmla="*/ 429832 w 935832"/>
              <a:gd name="connsiteY1" fmla="*/ 192701 h 776814"/>
              <a:gd name="connsiteX2" fmla="*/ 557848 w 935832"/>
              <a:gd name="connsiteY2" fmla="*/ 174413 h 776814"/>
              <a:gd name="connsiteX3" fmla="*/ 658432 w 935832"/>
              <a:gd name="connsiteY3" fmla="*/ 137837 h 776814"/>
              <a:gd name="connsiteX4" fmla="*/ 749872 w 935832"/>
              <a:gd name="connsiteY4" fmla="*/ 73829 h 776814"/>
              <a:gd name="connsiteX5" fmla="*/ 868744 w 935832"/>
              <a:gd name="connsiteY5" fmla="*/ 18965 h 776814"/>
              <a:gd name="connsiteX6" fmla="*/ 896176 w 935832"/>
              <a:gd name="connsiteY6" fmla="*/ 677 h 776814"/>
              <a:gd name="connsiteX7" fmla="*/ 932752 w 935832"/>
              <a:gd name="connsiteY7" fmla="*/ 18965 h 776814"/>
              <a:gd name="connsiteX8" fmla="*/ 932752 w 935832"/>
              <a:gd name="connsiteY8" fmla="*/ 146981 h 776814"/>
              <a:gd name="connsiteX9" fmla="*/ 923608 w 935832"/>
              <a:gd name="connsiteY9" fmla="*/ 311573 h 776814"/>
              <a:gd name="connsiteX10" fmla="*/ 868744 w 935832"/>
              <a:gd name="connsiteY10" fmla="*/ 494453 h 776814"/>
              <a:gd name="connsiteX11" fmla="*/ 685864 w 935832"/>
              <a:gd name="connsiteY11" fmla="*/ 640757 h 776814"/>
              <a:gd name="connsiteX12" fmla="*/ 438976 w 935832"/>
              <a:gd name="connsiteY12" fmla="*/ 713909 h 776814"/>
              <a:gd name="connsiteX13" fmla="*/ 256096 w 935832"/>
              <a:gd name="connsiteY13" fmla="*/ 768773 h 776814"/>
              <a:gd name="connsiteX14" fmla="*/ 137224 w 935832"/>
              <a:gd name="connsiteY14" fmla="*/ 768773 h 776814"/>
              <a:gd name="connsiteX15" fmla="*/ 45784 w 935832"/>
              <a:gd name="connsiteY15" fmla="*/ 695621 h 776814"/>
              <a:gd name="connsiteX16" fmla="*/ 64 w 935832"/>
              <a:gd name="connsiteY16" fmla="*/ 649901 h 776814"/>
              <a:gd name="connsiteX17" fmla="*/ 36640 w 935832"/>
              <a:gd name="connsiteY17" fmla="*/ 476165 h 776814"/>
              <a:gd name="connsiteX18" fmla="*/ 73216 w 935832"/>
              <a:gd name="connsiteY18" fmla="*/ 348149 h 776814"/>
              <a:gd name="connsiteX19" fmla="*/ 82360 w 935832"/>
              <a:gd name="connsiteY19" fmla="*/ 265853 h 776814"/>
              <a:gd name="connsiteX20" fmla="*/ 128080 w 935832"/>
              <a:gd name="connsiteY20" fmla="*/ 210989 h 77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5832" h="776814">
                <a:moveTo>
                  <a:pt x="256096" y="174413"/>
                </a:moveTo>
                <a:cubicBezTo>
                  <a:pt x="317818" y="183557"/>
                  <a:pt x="379540" y="192701"/>
                  <a:pt x="429832" y="192701"/>
                </a:cubicBezTo>
                <a:cubicBezTo>
                  <a:pt x="480124" y="192701"/>
                  <a:pt x="519748" y="183557"/>
                  <a:pt x="557848" y="174413"/>
                </a:cubicBezTo>
                <a:cubicBezTo>
                  <a:pt x="595948" y="165269"/>
                  <a:pt x="626428" y="154601"/>
                  <a:pt x="658432" y="137837"/>
                </a:cubicBezTo>
                <a:cubicBezTo>
                  <a:pt x="690436" y="121073"/>
                  <a:pt x="714820" y="93641"/>
                  <a:pt x="749872" y="73829"/>
                </a:cubicBezTo>
                <a:cubicBezTo>
                  <a:pt x="784924" y="54017"/>
                  <a:pt x="844360" y="31157"/>
                  <a:pt x="868744" y="18965"/>
                </a:cubicBezTo>
                <a:cubicBezTo>
                  <a:pt x="893128" y="6773"/>
                  <a:pt x="885508" y="677"/>
                  <a:pt x="896176" y="677"/>
                </a:cubicBezTo>
                <a:cubicBezTo>
                  <a:pt x="906844" y="677"/>
                  <a:pt x="926656" y="-5419"/>
                  <a:pt x="932752" y="18965"/>
                </a:cubicBezTo>
                <a:cubicBezTo>
                  <a:pt x="938848" y="43349"/>
                  <a:pt x="934276" y="98213"/>
                  <a:pt x="932752" y="146981"/>
                </a:cubicBezTo>
                <a:cubicBezTo>
                  <a:pt x="931228" y="195749"/>
                  <a:pt x="934276" y="253661"/>
                  <a:pt x="923608" y="311573"/>
                </a:cubicBezTo>
                <a:cubicBezTo>
                  <a:pt x="912940" y="369485"/>
                  <a:pt x="908368" y="439589"/>
                  <a:pt x="868744" y="494453"/>
                </a:cubicBezTo>
                <a:cubicBezTo>
                  <a:pt x="829120" y="549317"/>
                  <a:pt x="757492" y="604181"/>
                  <a:pt x="685864" y="640757"/>
                </a:cubicBezTo>
                <a:cubicBezTo>
                  <a:pt x="614236" y="677333"/>
                  <a:pt x="438976" y="713909"/>
                  <a:pt x="438976" y="713909"/>
                </a:cubicBezTo>
                <a:cubicBezTo>
                  <a:pt x="367348" y="735245"/>
                  <a:pt x="306388" y="759629"/>
                  <a:pt x="256096" y="768773"/>
                </a:cubicBezTo>
                <a:cubicBezTo>
                  <a:pt x="205804" y="777917"/>
                  <a:pt x="172276" y="780965"/>
                  <a:pt x="137224" y="768773"/>
                </a:cubicBezTo>
                <a:cubicBezTo>
                  <a:pt x="102172" y="756581"/>
                  <a:pt x="68644" y="715433"/>
                  <a:pt x="45784" y="695621"/>
                </a:cubicBezTo>
                <a:cubicBezTo>
                  <a:pt x="22924" y="675809"/>
                  <a:pt x="1588" y="686477"/>
                  <a:pt x="64" y="649901"/>
                </a:cubicBezTo>
                <a:cubicBezTo>
                  <a:pt x="-1460" y="613325"/>
                  <a:pt x="24448" y="526457"/>
                  <a:pt x="36640" y="476165"/>
                </a:cubicBezTo>
                <a:cubicBezTo>
                  <a:pt x="48832" y="425873"/>
                  <a:pt x="65596" y="383201"/>
                  <a:pt x="73216" y="348149"/>
                </a:cubicBezTo>
                <a:cubicBezTo>
                  <a:pt x="80836" y="313097"/>
                  <a:pt x="73216" y="288713"/>
                  <a:pt x="82360" y="265853"/>
                </a:cubicBezTo>
                <a:cubicBezTo>
                  <a:pt x="91504" y="242993"/>
                  <a:pt x="109792" y="226991"/>
                  <a:pt x="128080" y="210989"/>
                </a:cubicBezTo>
              </a:path>
            </a:pathLst>
          </a:custGeom>
          <a:solidFill>
            <a:srgbClr val="BFBFBF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4469635" y="3647062"/>
            <a:ext cx="1175312" cy="491106"/>
          </a:xfrm>
          <a:custGeom>
            <a:avLst/>
            <a:gdLst>
              <a:gd name="connsiteX0" fmla="*/ 10925 w 1175312"/>
              <a:gd name="connsiteY0" fmla="*/ 129410 h 491106"/>
              <a:gd name="connsiteX1" fmla="*/ 10925 w 1175312"/>
              <a:gd name="connsiteY1" fmla="*/ 266570 h 491106"/>
              <a:gd name="connsiteX2" fmla="*/ 84077 w 1175312"/>
              <a:gd name="connsiteY2" fmla="*/ 412874 h 491106"/>
              <a:gd name="connsiteX3" fmla="*/ 193805 w 1175312"/>
              <a:gd name="connsiteY3" fmla="*/ 486026 h 491106"/>
              <a:gd name="connsiteX4" fmla="*/ 477269 w 1175312"/>
              <a:gd name="connsiteY4" fmla="*/ 476882 h 491106"/>
              <a:gd name="connsiteX5" fmla="*/ 742445 w 1175312"/>
              <a:gd name="connsiteY5" fmla="*/ 412874 h 491106"/>
              <a:gd name="connsiteX6" fmla="*/ 1007621 w 1175312"/>
              <a:gd name="connsiteY6" fmla="*/ 321434 h 491106"/>
              <a:gd name="connsiteX7" fmla="*/ 1153925 w 1175312"/>
              <a:gd name="connsiteY7" fmla="*/ 220850 h 491106"/>
              <a:gd name="connsiteX8" fmla="*/ 1163069 w 1175312"/>
              <a:gd name="connsiteY8" fmla="*/ 120266 h 491106"/>
              <a:gd name="connsiteX9" fmla="*/ 1044197 w 1175312"/>
              <a:gd name="connsiteY9" fmla="*/ 37970 h 491106"/>
              <a:gd name="connsiteX10" fmla="*/ 605285 w 1175312"/>
              <a:gd name="connsiteY10" fmla="*/ 19682 h 491106"/>
              <a:gd name="connsiteX11" fmla="*/ 431549 w 1175312"/>
              <a:gd name="connsiteY11" fmla="*/ 1394 h 491106"/>
              <a:gd name="connsiteX12" fmla="*/ 248669 w 1175312"/>
              <a:gd name="connsiteY12" fmla="*/ 10538 h 491106"/>
              <a:gd name="connsiteX13" fmla="*/ 111509 w 1175312"/>
              <a:gd name="connsiteY13" fmla="*/ 83690 h 491106"/>
              <a:gd name="connsiteX14" fmla="*/ 10925 w 1175312"/>
              <a:gd name="connsiteY14" fmla="*/ 129410 h 49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5312" h="491106">
                <a:moveTo>
                  <a:pt x="10925" y="129410"/>
                </a:moveTo>
                <a:cubicBezTo>
                  <a:pt x="-5839" y="159890"/>
                  <a:pt x="-1267" y="219326"/>
                  <a:pt x="10925" y="266570"/>
                </a:cubicBezTo>
                <a:cubicBezTo>
                  <a:pt x="23117" y="313814"/>
                  <a:pt x="53597" y="376298"/>
                  <a:pt x="84077" y="412874"/>
                </a:cubicBezTo>
                <a:cubicBezTo>
                  <a:pt x="114557" y="449450"/>
                  <a:pt x="128273" y="475358"/>
                  <a:pt x="193805" y="486026"/>
                </a:cubicBezTo>
                <a:cubicBezTo>
                  <a:pt x="259337" y="496694"/>
                  <a:pt x="385829" y="489074"/>
                  <a:pt x="477269" y="476882"/>
                </a:cubicBezTo>
                <a:cubicBezTo>
                  <a:pt x="568709" y="464690"/>
                  <a:pt x="654053" y="438782"/>
                  <a:pt x="742445" y="412874"/>
                </a:cubicBezTo>
                <a:cubicBezTo>
                  <a:pt x="830837" y="386966"/>
                  <a:pt x="939041" y="353438"/>
                  <a:pt x="1007621" y="321434"/>
                </a:cubicBezTo>
                <a:cubicBezTo>
                  <a:pt x="1076201" y="289430"/>
                  <a:pt x="1128017" y="254378"/>
                  <a:pt x="1153925" y="220850"/>
                </a:cubicBezTo>
                <a:cubicBezTo>
                  <a:pt x="1179833" y="187322"/>
                  <a:pt x="1181357" y="150746"/>
                  <a:pt x="1163069" y="120266"/>
                </a:cubicBezTo>
                <a:cubicBezTo>
                  <a:pt x="1144781" y="89786"/>
                  <a:pt x="1137161" y="54734"/>
                  <a:pt x="1044197" y="37970"/>
                </a:cubicBezTo>
                <a:cubicBezTo>
                  <a:pt x="951233" y="21206"/>
                  <a:pt x="707393" y="25778"/>
                  <a:pt x="605285" y="19682"/>
                </a:cubicBezTo>
                <a:cubicBezTo>
                  <a:pt x="503177" y="13586"/>
                  <a:pt x="490985" y="2918"/>
                  <a:pt x="431549" y="1394"/>
                </a:cubicBezTo>
                <a:cubicBezTo>
                  <a:pt x="372113" y="-130"/>
                  <a:pt x="302009" y="-3178"/>
                  <a:pt x="248669" y="10538"/>
                </a:cubicBezTo>
                <a:cubicBezTo>
                  <a:pt x="195329" y="24254"/>
                  <a:pt x="149609" y="63878"/>
                  <a:pt x="111509" y="83690"/>
                </a:cubicBezTo>
                <a:cubicBezTo>
                  <a:pt x="73409" y="103502"/>
                  <a:pt x="27689" y="98930"/>
                  <a:pt x="10925" y="129410"/>
                </a:cubicBezTo>
                <a:close/>
              </a:path>
            </a:pathLst>
          </a:custGeom>
          <a:solidFill>
            <a:srgbClr val="BFBFBF">
              <a:alpha val="50196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181" y="425727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H. </a:t>
            </a:r>
            <a:r>
              <a:rPr lang="en-US" i="1" dirty="0" err="1">
                <a:solidFill>
                  <a:srgbClr val="FF0000"/>
                </a:solidFill>
              </a:rPr>
              <a:t>rugosus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258" y="4622884"/>
            <a:ext cx="40046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“Philippines, South China Sea, Celebes Sea, Java Sea, Gulf of Thailand”</a:t>
            </a:r>
            <a:endParaRPr lang="en-GB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3382603"/>
            <a:ext cx="176784" cy="238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661487" y="4550405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“Coral Sea”</a:t>
            </a:r>
            <a:endParaRPr lang="en-GB" sz="105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/>
          <p:cNvCxnSpPr>
            <a:endCxn id="10" idx="11"/>
          </p:cNvCxnSpPr>
          <p:nvPr/>
        </p:nvCxnSpPr>
        <p:spPr>
          <a:xfrm flipH="1" flipV="1">
            <a:off x="2761488" y="4023360"/>
            <a:ext cx="57912" cy="1360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11456" y="3647062"/>
            <a:ext cx="569944" cy="51235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1"/>
          </p:cNvCxnSpPr>
          <p:nvPr/>
        </p:nvCxnSpPr>
        <p:spPr>
          <a:xfrm flipH="1" flipV="1">
            <a:off x="5182103" y="4091388"/>
            <a:ext cx="318078" cy="3505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95800" y="2616242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“Everywhere else…”</a:t>
            </a:r>
            <a:endParaRPr lang="en-GB" sz="1050" dirty="0">
              <a:solidFill>
                <a:srgbClr val="00B0F0"/>
              </a:solidFill>
            </a:endParaRPr>
          </a:p>
        </p:txBody>
      </p:sp>
      <p:cxnSp>
        <p:nvCxnSpPr>
          <p:cNvPr id="29" name="Straight Connector 28"/>
          <p:cNvCxnSpPr>
            <a:stCxn id="26" idx="2"/>
            <a:endCxn id="27" idx="5"/>
          </p:cNvCxnSpPr>
          <p:nvPr/>
        </p:nvCxnSpPr>
        <p:spPr>
          <a:xfrm flipH="1">
            <a:off x="4882896" y="2870158"/>
            <a:ext cx="256670" cy="21137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15237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Harpago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chiragra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CA72C-F7CA-4D00-8CE8-900404C4C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95399"/>
            <a:ext cx="8839568" cy="52266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0BAD6-64EF-4D77-86BA-B93CD8EB9E1A}"/>
              </a:ext>
            </a:extLst>
          </p:cNvPr>
          <p:cNvSpPr txBox="1"/>
          <p:nvPr/>
        </p:nvSpPr>
        <p:spPr>
          <a:xfrm>
            <a:off x="3650038" y="5512193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Andre Meredith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75457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360" y="185123"/>
            <a:ext cx="2362199" cy="1143000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Harpago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chiragra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100" name="Picture 4" descr="IMG_20131113_124411">
            <a:extLst>
              <a:ext uri="{FF2B5EF4-FFF2-40B4-BE49-F238E27FC236}">
                <a16:creationId xmlns:a16="http://schemas.microsoft.com/office/drawing/2014/main" id="{C648B6C1-2A57-4ACB-9E3E-2973018E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8279" y="3292405"/>
            <a:ext cx="3076716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G_20131113_124022">
            <a:extLst>
              <a:ext uri="{FF2B5EF4-FFF2-40B4-BE49-F238E27FC236}">
                <a16:creationId xmlns:a16="http://schemas.microsoft.com/office/drawing/2014/main" id="{2B7FB5FF-6777-49E2-875C-676411E4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" y="0"/>
            <a:ext cx="400204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20131113_123731">
            <a:extLst>
              <a:ext uri="{FF2B5EF4-FFF2-40B4-BE49-F238E27FC236}">
                <a16:creationId xmlns:a16="http://schemas.microsoft.com/office/drawing/2014/main" id="{D1D1723D-3427-4163-BAA3-65CC869C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519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88E5C-529B-4207-833C-923C0DE341D4}"/>
              </a:ext>
            </a:extLst>
          </p:cNvPr>
          <p:cNvSpPr txBox="1"/>
          <p:nvPr/>
        </p:nvSpPr>
        <p:spPr>
          <a:xfrm>
            <a:off x="7094326" y="6400800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© Andre Meredith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93643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Harpago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arthriticus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 descr="Harpago_arthriticus_Mahe_Coll_Boernke">
            <a:extLst>
              <a:ext uri="{FF2B5EF4-FFF2-40B4-BE49-F238E27FC236}">
                <a16:creationId xmlns:a16="http://schemas.microsoft.com/office/drawing/2014/main" id="{F22849E9-05E5-4340-8901-56F7E5A2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43000"/>
            <a:ext cx="7086600" cy="56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CF373-D516-41C5-BB67-C9D6D1220CBA}"/>
              </a:ext>
            </a:extLst>
          </p:cNvPr>
          <p:cNvSpPr txBox="1"/>
          <p:nvPr/>
        </p:nvSpPr>
        <p:spPr>
          <a:xfrm>
            <a:off x="3505200" y="5576500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Andre Meredith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59198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Harpago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rugosus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 descr="Harpago_rugosa_Diamond_Islet_Coll_Dekkers">
            <a:extLst>
              <a:ext uri="{FF2B5EF4-FFF2-40B4-BE49-F238E27FC236}">
                <a16:creationId xmlns:a16="http://schemas.microsoft.com/office/drawing/2014/main" id="{07ED64BE-9AC8-44A0-9EE2-E39772B5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72400" cy="55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53ACF-9661-47EA-A7E9-5F829947E37F}"/>
              </a:ext>
            </a:extLst>
          </p:cNvPr>
          <p:cNvSpPr txBox="1"/>
          <p:nvPr/>
        </p:nvSpPr>
        <p:spPr>
          <a:xfrm>
            <a:off x="3642476" y="5486400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Andre Meredith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E3865-EBD4-47CA-BEAA-738E7B38FFBB}"/>
              </a:ext>
            </a:extLst>
          </p:cNvPr>
          <p:cNvSpPr txBox="1"/>
          <p:nvPr/>
        </p:nvSpPr>
        <p:spPr>
          <a:xfrm>
            <a:off x="2584344" y="160843"/>
            <a:ext cx="3960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</a:rPr>
              <a:t>WoRMS</a:t>
            </a:r>
            <a:r>
              <a:rPr lang="en-GB" sz="2000" dirty="0">
                <a:solidFill>
                  <a:srgbClr val="FF0000"/>
                </a:solidFill>
              </a:rPr>
              <a:t> = </a:t>
            </a:r>
            <a:r>
              <a:rPr lang="en-GB" sz="2000" i="1" dirty="0" err="1">
                <a:solidFill>
                  <a:srgbClr val="FF0000"/>
                </a:solidFill>
              </a:rPr>
              <a:t>Harpago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chiragra</a:t>
            </a:r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err="1">
                <a:solidFill>
                  <a:srgbClr val="FF0000"/>
                </a:solidFill>
              </a:rPr>
              <a:t>rugosus</a:t>
            </a:r>
            <a:endParaRPr lang="en-ZA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90791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BD41-99AB-47CF-AF90-6576A81B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Harpago</a:t>
            </a:r>
            <a:r>
              <a:rPr lang="en-GB" dirty="0">
                <a:solidFill>
                  <a:schemeClr val="bg1"/>
                </a:solidFill>
              </a:rPr>
              <a:t> Group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5122" name="Picture 2" descr="IMG_20131113_124530">
            <a:extLst>
              <a:ext uri="{FF2B5EF4-FFF2-40B4-BE49-F238E27FC236}">
                <a16:creationId xmlns:a16="http://schemas.microsoft.com/office/drawing/2014/main" id="{F4813597-696C-42ED-87C6-238C84CF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479566"/>
            <a:ext cx="290195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20131113_124053">
            <a:extLst>
              <a:ext uri="{FF2B5EF4-FFF2-40B4-BE49-F238E27FC236}">
                <a16:creationId xmlns:a16="http://schemas.microsoft.com/office/drawing/2014/main" id="{C90A96B1-4807-4D59-9385-D0434142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160"/>
            <a:ext cx="3276601" cy="422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G_20131113_125057">
            <a:extLst>
              <a:ext uri="{FF2B5EF4-FFF2-40B4-BE49-F238E27FC236}">
                <a16:creationId xmlns:a16="http://schemas.microsoft.com/office/drawing/2014/main" id="{87EF1D96-4046-4442-AF0C-A241ABC5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34" y="1491492"/>
            <a:ext cx="2986266" cy="42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429A3-E2C9-445A-9899-05B2E63128F4}"/>
              </a:ext>
            </a:extLst>
          </p:cNvPr>
          <p:cNvSpPr txBox="1"/>
          <p:nvPr/>
        </p:nvSpPr>
        <p:spPr>
          <a:xfrm>
            <a:off x="1169197" y="5788522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H. </a:t>
            </a:r>
            <a:r>
              <a:rPr lang="en-GB" i="1" dirty="0" err="1">
                <a:solidFill>
                  <a:schemeClr val="bg1"/>
                </a:solidFill>
              </a:rPr>
              <a:t>chiragra</a:t>
            </a:r>
            <a:endParaRPr lang="en-ZA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B37EE-F4BC-4FF6-8557-444AA9E29D85}"/>
              </a:ext>
            </a:extLst>
          </p:cNvPr>
          <p:cNvSpPr txBox="1"/>
          <p:nvPr/>
        </p:nvSpPr>
        <p:spPr>
          <a:xfrm>
            <a:off x="4020552" y="5788522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H. </a:t>
            </a:r>
            <a:r>
              <a:rPr lang="en-GB" i="1" dirty="0" err="1">
                <a:solidFill>
                  <a:schemeClr val="bg1"/>
                </a:solidFill>
              </a:rPr>
              <a:t>arthriticus</a:t>
            </a:r>
            <a:endParaRPr lang="en-ZA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474E0-A1B7-4789-91B4-BA578B67DF42}"/>
              </a:ext>
            </a:extLst>
          </p:cNvPr>
          <p:cNvSpPr txBox="1"/>
          <p:nvPr/>
        </p:nvSpPr>
        <p:spPr>
          <a:xfrm>
            <a:off x="7050076" y="578852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H. </a:t>
            </a:r>
            <a:r>
              <a:rPr lang="en-GB" i="1" dirty="0" err="1">
                <a:solidFill>
                  <a:schemeClr val="bg1"/>
                </a:solidFill>
              </a:rPr>
              <a:t>rugosus</a:t>
            </a:r>
            <a:endParaRPr lang="en-ZA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8E997-7A28-469F-B08A-4034505DD5C4}"/>
              </a:ext>
            </a:extLst>
          </p:cNvPr>
          <p:cNvSpPr txBox="1"/>
          <p:nvPr/>
        </p:nvSpPr>
        <p:spPr>
          <a:xfrm>
            <a:off x="3799263" y="6444862"/>
            <a:ext cx="184392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© Andre Meredith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1974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Ophioglossolambis</a:t>
            </a:r>
            <a:r>
              <a:rPr lang="en-ZA" dirty="0"/>
              <a:t> </a:t>
            </a:r>
            <a:r>
              <a:rPr lang="en-ZA" dirty="0" err="1"/>
              <a:t>digitata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7"/>
          <a:stretch/>
        </p:blipFill>
        <p:spPr>
          <a:xfrm>
            <a:off x="457200" y="2008055"/>
            <a:ext cx="8229600" cy="3313754"/>
          </a:xfrm>
        </p:spPr>
      </p:pic>
      <p:sp>
        <p:nvSpPr>
          <p:cNvPr id="5" name="TextBox 4"/>
          <p:cNvSpPr txBox="1"/>
          <p:nvPr/>
        </p:nvSpPr>
        <p:spPr>
          <a:xfrm>
            <a:off x="1600200" y="4593336"/>
            <a:ext cx="170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Central East Africa</a:t>
            </a: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0999" y="2821037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Southern Philippines</a:t>
            </a: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0344" y="4210812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Fiji - Samoa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190999" y="3159591"/>
            <a:ext cx="304801" cy="19320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</p:cNvCxnSpPr>
          <p:nvPr/>
        </p:nvCxnSpPr>
        <p:spPr>
          <a:xfrm flipH="1" flipV="1">
            <a:off x="2359152" y="4306824"/>
            <a:ext cx="91217" cy="28651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486400" y="4114800"/>
            <a:ext cx="381000" cy="192024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66425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FDEB2-D6D7-415D-B7FB-6B415A952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3496"/>
            <a:ext cx="5105400" cy="6254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506"/>
            <a:ext cx="8229600" cy="792162"/>
          </a:xfrm>
        </p:spPr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Ophioglossolambis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digitata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9C16A-C605-4B78-9C0C-BE1701BD76E3}"/>
              </a:ext>
            </a:extLst>
          </p:cNvPr>
          <p:cNvSpPr txBox="1"/>
          <p:nvPr/>
        </p:nvSpPr>
        <p:spPr>
          <a:xfrm>
            <a:off x="5712758" y="4953000"/>
            <a:ext cx="17570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" name="Picture 2" descr="Lambis_millepeda_purple_Coll_Poppe_1">
            <a:extLst>
              <a:ext uri="{FF2B5EF4-FFF2-40B4-BE49-F238E27FC236}">
                <a16:creationId xmlns:a16="http://schemas.microsoft.com/office/drawing/2014/main" id="{2966E3B9-3A0F-470C-AB7E-5F9B3C69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49248"/>
          <a:stretch>
            <a:fillRect/>
          </a:stretch>
        </p:blipFill>
        <p:spPr bwMode="auto">
          <a:xfrm>
            <a:off x="756363" y="1567907"/>
            <a:ext cx="2097258" cy="378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7FB9A-2946-4BF8-A5DC-7085C9455A8D}"/>
              </a:ext>
            </a:extLst>
          </p:cNvPr>
          <p:cNvSpPr txBox="1"/>
          <p:nvPr/>
        </p:nvSpPr>
        <p:spPr>
          <a:xfrm>
            <a:off x="3429000" y="3276600"/>
            <a:ext cx="37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vs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99F2-ADAB-494F-8475-E5C2E0460113}"/>
              </a:ext>
            </a:extLst>
          </p:cNvPr>
          <p:cNvSpPr txBox="1"/>
          <p:nvPr/>
        </p:nvSpPr>
        <p:spPr>
          <a:xfrm>
            <a:off x="1144394" y="556260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L. </a:t>
            </a:r>
            <a:r>
              <a:rPr lang="en-GB" i="1" dirty="0" err="1">
                <a:solidFill>
                  <a:srgbClr val="FF0000"/>
                </a:solidFill>
              </a:rPr>
              <a:t>millepeda</a:t>
            </a:r>
            <a:endParaRPr lang="en-ZA" i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4DC4DE-85B2-4B34-B7F3-02A49CF7E7FE}"/>
              </a:ext>
            </a:extLst>
          </p:cNvPr>
          <p:cNvCxnSpPr>
            <a:cxnSpLocks/>
          </p:cNvCxnSpPr>
          <p:nvPr/>
        </p:nvCxnSpPr>
        <p:spPr>
          <a:xfrm>
            <a:off x="5410200" y="838200"/>
            <a:ext cx="228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BD739E-A504-40A9-8700-B0DD1830FD94}"/>
              </a:ext>
            </a:extLst>
          </p:cNvPr>
          <p:cNvCxnSpPr/>
          <p:nvPr/>
        </p:nvCxnSpPr>
        <p:spPr>
          <a:xfrm>
            <a:off x="6553200" y="838200"/>
            <a:ext cx="0" cy="6622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264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53ED-4638-4A13-B91B-21AF17AC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2238"/>
            <a:ext cx="4872562" cy="792162"/>
          </a:xfrm>
        </p:spPr>
        <p:txBody>
          <a:bodyPr/>
          <a:lstStyle/>
          <a:p>
            <a:r>
              <a:rPr lang="en-GB" i="1" dirty="0">
                <a:solidFill>
                  <a:schemeClr val="bg1"/>
                </a:solidFill>
              </a:rPr>
              <a:t>L. </a:t>
            </a:r>
            <a:r>
              <a:rPr lang="en-GB" i="1" dirty="0" err="1">
                <a:solidFill>
                  <a:schemeClr val="bg1"/>
                </a:solidFill>
              </a:rPr>
              <a:t>digitata</a:t>
            </a: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rgbClr val="00B0F0"/>
                </a:solidFill>
              </a:rPr>
              <a:t>f. </a:t>
            </a:r>
            <a:r>
              <a:rPr lang="en-GB" i="1" dirty="0" err="1">
                <a:solidFill>
                  <a:srgbClr val="00B0F0"/>
                </a:solidFill>
              </a:rPr>
              <a:t>crocea</a:t>
            </a:r>
            <a:endParaRPr lang="en-ZA" i="1" dirty="0">
              <a:solidFill>
                <a:srgbClr val="00B0F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D0D80EE-BA7B-4174-AEF1-D01B5F16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18087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04464E3-1A52-448C-981F-7581D02D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40" y="1325562"/>
            <a:ext cx="506793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249961-640B-4F05-9690-429281350D44}"/>
              </a:ext>
            </a:extLst>
          </p:cNvPr>
          <p:cNvSpPr/>
          <p:nvPr/>
        </p:nvSpPr>
        <p:spPr>
          <a:xfrm>
            <a:off x="5967607" y="5990249"/>
            <a:ext cx="1219200" cy="4413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rgbClr val="FF0000"/>
                </a:solidFill>
              </a:rPr>
              <a:t>f. </a:t>
            </a:r>
            <a:r>
              <a:rPr lang="en-GB" i="1" dirty="0" err="1">
                <a:solidFill>
                  <a:srgbClr val="FF0000"/>
                </a:solidFill>
              </a:rPr>
              <a:t>crocea</a:t>
            </a:r>
            <a:endParaRPr lang="en-ZA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8B28D-3FC6-481D-BDAD-165ED29F3099}"/>
              </a:ext>
            </a:extLst>
          </p:cNvPr>
          <p:cNvSpPr txBox="1"/>
          <p:nvPr/>
        </p:nvSpPr>
        <p:spPr>
          <a:xfrm>
            <a:off x="989354" y="6444862"/>
            <a:ext cx="1905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B706B-C687-47B1-87C7-80F12E2BC76B}"/>
              </a:ext>
            </a:extLst>
          </p:cNvPr>
          <p:cNvSpPr txBox="1"/>
          <p:nvPr/>
        </p:nvSpPr>
        <p:spPr>
          <a:xfrm>
            <a:off x="5818314" y="89972"/>
            <a:ext cx="329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Mauritius / St Brandon / Reunion</a:t>
            </a:r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EDB29-0A82-4C82-959D-32AEA803E10E}"/>
              </a:ext>
            </a:extLst>
          </p:cNvPr>
          <p:cNvSpPr txBox="1"/>
          <p:nvPr/>
        </p:nvSpPr>
        <p:spPr>
          <a:xfrm>
            <a:off x="1553506" y="5824899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typical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0511C-4EB8-4C7E-8D30-387883D17BAE}"/>
              </a:ext>
            </a:extLst>
          </p:cNvPr>
          <p:cNvSpPr txBox="1"/>
          <p:nvPr/>
        </p:nvSpPr>
        <p:spPr>
          <a:xfrm>
            <a:off x="3527105" y="5640233"/>
            <a:ext cx="138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Longer digits</a:t>
            </a:r>
            <a:endParaRPr lang="en-ZA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1D3309-B98C-4E98-9308-E555347AFFE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912100" y="5824899"/>
            <a:ext cx="498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F6B8F4-31D1-4508-9357-38CDC06C8E90}"/>
              </a:ext>
            </a:extLst>
          </p:cNvPr>
          <p:cNvCxnSpPr/>
          <p:nvPr/>
        </p:nvCxnSpPr>
        <p:spPr>
          <a:xfrm flipV="1">
            <a:off x="4263685" y="4724400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50517FF-6720-4917-8B6A-0AFEB815E536}"/>
              </a:ext>
            </a:extLst>
          </p:cNvPr>
          <p:cNvSpPr txBox="1"/>
          <p:nvPr/>
        </p:nvSpPr>
        <p:spPr>
          <a:xfrm>
            <a:off x="5217581" y="956230"/>
            <a:ext cx="139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Shorter spire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3F72B1-8BDC-404D-A3D5-B89E41C28A09}"/>
              </a:ext>
            </a:extLst>
          </p:cNvPr>
          <p:cNvSpPr/>
          <p:nvPr/>
        </p:nvSpPr>
        <p:spPr>
          <a:xfrm>
            <a:off x="5410201" y="2133600"/>
            <a:ext cx="1066800" cy="10667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0F5153-10BE-4FAB-B2D9-89BCE08F5C36}"/>
              </a:ext>
            </a:extLst>
          </p:cNvPr>
          <p:cNvCxnSpPr/>
          <p:nvPr/>
        </p:nvCxnSpPr>
        <p:spPr>
          <a:xfrm>
            <a:off x="5562600" y="1325562"/>
            <a:ext cx="152400" cy="8080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463A87-B5D3-417A-9073-84890B626567}"/>
              </a:ext>
            </a:extLst>
          </p:cNvPr>
          <p:cNvCxnSpPr>
            <a:stCxn id="2" idx="3"/>
            <a:endCxn id="5" idx="1"/>
          </p:cNvCxnSpPr>
          <p:nvPr/>
        </p:nvCxnSpPr>
        <p:spPr>
          <a:xfrm flipV="1">
            <a:off x="5024962" y="274638"/>
            <a:ext cx="793352" cy="24368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70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Ophioglossolambis</a:t>
            </a:r>
            <a:r>
              <a:rPr lang="en-ZA" dirty="0"/>
              <a:t> </a:t>
            </a:r>
            <a:r>
              <a:rPr lang="en-ZA" dirty="0" err="1"/>
              <a:t>violacea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57200" y="1818352"/>
            <a:ext cx="8229600" cy="4089658"/>
          </a:xfrm>
        </p:spPr>
      </p:pic>
      <p:sp>
        <p:nvSpPr>
          <p:cNvPr id="5" name="TextBox 4"/>
          <p:cNvSpPr txBox="1"/>
          <p:nvPr/>
        </p:nvSpPr>
        <p:spPr>
          <a:xfrm>
            <a:off x="2286000" y="4230398"/>
            <a:ext cx="115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“Mauritius”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(endemic)</a:t>
            </a:r>
            <a:endParaRPr lang="en-GB" sz="1600" dirty="0">
              <a:solidFill>
                <a:srgbClr val="00B0F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2697480" y="4078224"/>
            <a:ext cx="100584" cy="20116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80360" y="3617976"/>
            <a:ext cx="675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doubtful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97480" y="3767328"/>
            <a:ext cx="228600" cy="302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31517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A211F2-49E4-40BB-8EC7-E0B9CCA3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51BE7-3104-481D-AEFF-26353F44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Typical Habitat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25A19-01E4-466A-8CC1-AA2BA668C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298" y="4694238"/>
            <a:ext cx="5105400" cy="216376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/ sub-tropical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Shallow water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Sandy reefs / “grassy” flats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Herbivores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Encrusted dorsal “camouflage”</a:t>
            </a:r>
            <a:endParaRPr lang="en-Z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310473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Ophioglossolambis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violacea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9C339-BD99-4532-AA09-22D5BB02E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56138"/>
            <a:ext cx="4864783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8B28D-3FC6-481D-BDAD-165ED29F3099}"/>
              </a:ext>
            </a:extLst>
          </p:cNvPr>
          <p:cNvSpPr txBox="1"/>
          <p:nvPr/>
        </p:nvSpPr>
        <p:spPr>
          <a:xfrm>
            <a:off x="6705600" y="6380327"/>
            <a:ext cx="1905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Images © stromboidea.de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14025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8159" y="1851645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9900" b="1" dirty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?</a:t>
            </a:r>
            <a:endParaRPr lang="en-GB" b="1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02992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Bits and Pieces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Image result for lambis morpholog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68" y="1219200"/>
            <a:ext cx="5361432" cy="5410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C73771-DD26-4F92-B83C-5138AA532313}"/>
              </a:ext>
            </a:extLst>
          </p:cNvPr>
          <p:cNvSpPr/>
          <p:nvPr/>
        </p:nvSpPr>
        <p:spPr>
          <a:xfrm>
            <a:off x="5562600" y="1524000"/>
            <a:ext cx="1219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0EF703-6A37-45AF-BC85-0492A8BC5CB2}"/>
              </a:ext>
            </a:extLst>
          </p:cNvPr>
          <p:cNvSpPr/>
          <p:nvPr/>
        </p:nvSpPr>
        <p:spPr>
          <a:xfrm>
            <a:off x="5715000" y="5181600"/>
            <a:ext cx="1219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BD851-526C-4F54-B219-7FCDD77E8332}"/>
              </a:ext>
            </a:extLst>
          </p:cNvPr>
          <p:cNvSpPr txBox="1"/>
          <p:nvPr/>
        </p:nvSpPr>
        <p:spPr>
          <a:xfrm>
            <a:off x="5346108" y="2209800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“spider conchs”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F53DB-6180-4E7F-99D5-BA74FF35D0F8}"/>
              </a:ext>
            </a:extLst>
          </p:cNvPr>
          <p:cNvSpPr txBox="1"/>
          <p:nvPr/>
        </p:nvSpPr>
        <p:spPr>
          <a:xfrm>
            <a:off x="5715000" y="5867400"/>
            <a:ext cx="127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Strombidae</a:t>
            </a:r>
            <a:endParaRPr lang="en-Z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88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9EE8-A316-42DC-B241-0E819105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F73F5-ECAF-42CC-987A-0001BAEC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6089751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61D4DB-0826-4356-9975-ABB74C4C7846}"/>
              </a:ext>
            </a:extLst>
          </p:cNvPr>
          <p:cNvSpPr txBox="1"/>
          <p:nvPr/>
        </p:nvSpPr>
        <p:spPr>
          <a:xfrm>
            <a:off x="2167752" y="1828800"/>
            <a:ext cx="4808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FFC000"/>
                </a:solidFill>
              </a:rPr>
              <a:t>Pictorial overview</a:t>
            </a:r>
            <a:endParaRPr lang="en-ZA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AA028-CD3F-457E-81B8-3630121FCD08}"/>
              </a:ext>
            </a:extLst>
          </p:cNvPr>
          <p:cNvSpPr txBox="1"/>
          <p:nvPr/>
        </p:nvSpPr>
        <p:spPr>
          <a:xfrm>
            <a:off x="838200" y="4724400"/>
            <a:ext cx="21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(</a:t>
            </a:r>
            <a:r>
              <a:rPr lang="en-GB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rgbClr val="FFC000"/>
                </a:solidFill>
              </a:rPr>
              <a:t>) Distribution maps</a:t>
            </a:r>
            <a:endParaRPr lang="en-ZA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6A9E6-C439-47EC-BECB-ED151918B68E}"/>
              </a:ext>
            </a:extLst>
          </p:cNvPr>
          <p:cNvSpPr txBox="1"/>
          <p:nvPr/>
        </p:nvSpPr>
        <p:spPr>
          <a:xfrm>
            <a:off x="5715005" y="4724400"/>
            <a:ext cx="25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(</a:t>
            </a:r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rgbClr val="FFC000"/>
                </a:solidFill>
              </a:rPr>
              <a:t>) Identifying characters</a:t>
            </a:r>
            <a:endParaRPr lang="en-ZA" dirty="0">
              <a:solidFill>
                <a:srgbClr val="FFC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302BA9-0335-4B28-BBC9-9CA514FD39BF}"/>
              </a:ext>
            </a:extLst>
          </p:cNvPr>
          <p:cNvCxnSpPr>
            <a:stCxn id="2" idx="2"/>
            <a:endCxn id="3" idx="0"/>
          </p:cNvCxnSpPr>
          <p:nvPr/>
        </p:nvCxnSpPr>
        <p:spPr>
          <a:xfrm flipH="1">
            <a:off x="1920131" y="2659797"/>
            <a:ext cx="2651869" cy="2064603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356BF8-B77A-4736-B781-E215931DF5F8}"/>
              </a:ext>
            </a:extLst>
          </p:cNvPr>
          <p:cNvCxnSpPr>
            <a:stCxn id="2" idx="2"/>
            <a:endCxn id="4" idx="0"/>
          </p:cNvCxnSpPr>
          <p:nvPr/>
        </p:nvCxnSpPr>
        <p:spPr>
          <a:xfrm>
            <a:off x="4572000" y="2659797"/>
            <a:ext cx="2404248" cy="2064603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0107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Lambis</a:t>
            </a:r>
            <a:r>
              <a:rPr lang="en-ZA" dirty="0"/>
              <a:t> </a:t>
            </a:r>
            <a:r>
              <a:rPr lang="en-ZA" dirty="0" err="1"/>
              <a:t>lambis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364"/>
            <a:ext cx="8229600" cy="3267635"/>
          </a:xfrm>
        </p:spPr>
      </p:pic>
      <p:sp>
        <p:nvSpPr>
          <p:cNvPr id="3" name="TextBox 2"/>
          <p:cNvSpPr txBox="1"/>
          <p:nvPr/>
        </p:nvSpPr>
        <p:spPr>
          <a:xfrm>
            <a:off x="2932176" y="4953000"/>
            <a:ext cx="1900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“Indo-Pacific” region</a:t>
            </a: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3733800" y="2819400"/>
            <a:ext cx="381000" cy="3886200"/>
          </a:xfrm>
          <a:prstGeom prst="rightBrace">
            <a:avLst>
              <a:gd name="adj1" fmla="val 68333"/>
              <a:gd name="adj2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2110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749</Words>
  <Application>Microsoft Office PowerPoint</Application>
  <PresentationFormat>On-screen Show (4:3)</PresentationFormat>
  <Paragraphs>201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Bahnschrift SemiBold SemiConden</vt:lpstr>
      <vt:lpstr>Calibri</vt:lpstr>
      <vt:lpstr>Vladimir Script</vt:lpstr>
      <vt:lpstr>Office Theme</vt:lpstr>
      <vt:lpstr>Lovely Leggy Lambis</vt:lpstr>
      <vt:lpstr>Pretoria Shell Club</vt:lpstr>
      <vt:lpstr>Topic Content</vt:lpstr>
      <vt:lpstr>Topic Content</vt:lpstr>
      <vt:lpstr>Typical Habitat</vt:lpstr>
      <vt:lpstr>Bits and Pieces</vt:lpstr>
      <vt:lpstr>PowerPoint Presentation</vt:lpstr>
      <vt:lpstr>PowerPoint Presentation</vt:lpstr>
      <vt:lpstr>Lambis lambis</vt:lpstr>
      <vt:lpstr>Lambis lambis</vt:lpstr>
      <vt:lpstr>Lambis lambis</vt:lpstr>
      <vt:lpstr>PowerPoint Presentation</vt:lpstr>
      <vt:lpstr>Lambis adamii</vt:lpstr>
      <vt:lpstr>Lambis adamii</vt:lpstr>
      <vt:lpstr>Lambis adamii</vt:lpstr>
      <vt:lpstr>Lambis adamii</vt:lpstr>
      <vt:lpstr>Lambis millepeda</vt:lpstr>
      <vt:lpstr>Lambis millepeda</vt:lpstr>
      <vt:lpstr>Lambis truncata spp.</vt:lpstr>
      <vt:lpstr>Lambis truncata truncata</vt:lpstr>
      <vt:lpstr>Lambis truncata sebae</vt:lpstr>
      <vt:lpstr>Lambis truncata sowerbyi</vt:lpstr>
      <vt:lpstr>Lambis trunacta sowerbyi</vt:lpstr>
      <vt:lpstr>Lambis arachnoides</vt:lpstr>
      <vt:lpstr>Lambis arachnoides</vt:lpstr>
      <vt:lpstr>Lambis arachnoides</vt:lpstr>
      <vt:lpstr>Lambis crocata spp.</vt:lpstr>
      <vt:lpstr>Lambis crocata</vt:lpstr>
      <vt:lpstr>Lambis pilsbryi</vt:lpstr>
      <vt:lpstr>Lambis pilsbryi</vt:lpstr>
      <vt:lpstr>Lambis pilsbryi?</vt:lpstr>
      <vt:lpstr>Lambis scorpius spp.</vt:lpstr>
      <vt:lpstr>Lambis scorpius scorpius</vt:lpstr>
      <vt:lpstr>Lambis scorpius scorpius</vt:lpstr>
      <vt:lpstr>Lambis scorpius indomaris</vt:lpstr>
      <vt:lpstr>Lambis robusta</vt:lpstr>
      <vt:lpstr>Lambis robusta</vt:lpstr>
      <vt:lpstr>Lambis lilikae</vt:lpstr>
      <vt:lpstr>Lambis lilikae</vt:lpstr>
      <vt:lpstr>Harpago group</vt:lpstr>
      <vt:lpstr>Harpago chiragra</vt:lpstr>
      <vt:lpstr>Harpago chiragra</vt:lpstr>
      <vt:lpstr>Harpago arthriticus</vt:lpstr>
      <vt:lpstr>Harpago rugosus</vt:lpstr>
      <vt:lpstr>Harpago Group</vt:lpstr>
      <vt:lpstr>Ophioglossolambis digitata</vt:lpstr>
      <vt:lpstr>Ophioglossolambis digitata</vt:lpstr>
      <vt:lpstr>L. digitata f. crocea</vt:lpstr>
      <vt:lpstr>Ophioglossolambis violacea</vt:lpstr>
      <vt:lpstr>Ophioglossolambis violacea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AIRCERT</dc:creator>
  <cp:lastModifiedBy>Andre</cp:lastModifiedBy>
  <cp:revision>94</cp:revision>
  <dcterms:created xsi:type="dcterms:W3CDTF">2019-08-19T05:48:46Z</dcterms:created>
  <dcterms:modified xsi:type="dcterms:W3CDTF">2019-09-08T12:50:03Z</dcterms:modified>
</cp:coreProperties>
</file>