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297" r:id="rId3"/>
    <p:sldId id="257" r:id="rId4"/>
    <p:sldId id="258" r:id="rId5"/>
    <p:sldId id="259" r:id="rId6"/>
    <p:sldId id="298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7" r:id="rId25"/>
    <p:sldId id="280" r:id="rId26"/>
    <p:sldId id="301" r:id="rId27"/>
  </p:sldIdLst>
  <p:sldSz cx="9144000" cy="6858000" type="screen4x3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5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3B844-0BF1-4F5C-B858-8224AD3833E6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BCF4-F0DB-48C5-8704-FCB2710068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114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1C1886-47D3-4BF1-9BDF-A07334833F71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738536-D181-4FDA-AB28-853075DA9F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3429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738536-D181-4FDA-AB28-853075DA9F7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2654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0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54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835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3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81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3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620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5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58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8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43430-4D1B-4AFA-BF0E-A841B17E9E6A}" type="datetimeFigureOut">
              <a:rPr lang="en-GB" smtClean="0"/>
              <a:t>16/01/2019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03D58F-1786-4F16-BA04-591A704911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903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Shell Auctions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Andre Meredith</a:t>
            </a:r>
            <a:endParaRPr lang="en-GB" dirty="0"/>
          </a:p>
        </p:txBody>
      </p:sp>
      <p:pic>
        <p:nvPicPr>
          <p:cNvPr id="1026" name="Picture 2" descr="Image result for gavel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3" t="4456" r="19676" b="5849"/>
          <a:stretch/>
        </p:blipFill>
        <p:spPr bwMode="auto">
          <a:xfrm>
            <a:off x="182462" y="76200"/>
            <a:ext cx="4191001" cy="34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ypraea moneta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8" b="23124"/>
          <a:stretch/>
        </p:blipFill>
        <p:spPr bwMode="auto">
          <a:xfrm rot="2694911">
            <a:off x="3581055" y="4419600"/>
            <a:ext cx="2498526" cy="221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lambis lambis australi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53" r="61646" b="2342"/>
          <a:stretch/>
        </p:blipFill>
        <p:spPr bwMode="auto">
          <a:xfrm>
            <a:off x="6538456" y="76200"/>
            <a:ext cx="248810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hourglass transparent background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0" r="18782"/>
          <a:stretch/>
        </p:blipFill>
        <p:spPr bwMode="auto">
          <a:xfrm>
            <a:off x="6980703" y="4038600"/>
            <a:ext cx="1603610" cy="2627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lated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0" r="10670" b="4594"/>
          <a:stretch/>
        </p:blipFill>
        <p:spPr bwMode="auto">
          <a:xfrm>
            <a:off x="182461" y="4531575"/>
            <a:ext cx="2981121" cy="199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2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Top Seashells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68" r="50935" b="3503"/>
          <a:stretch/>
        </p:blipFill>
        <p:spPr>
          <a:xfrm>
            <a:off x="76200" y="1295400"/>
            <a:ext cx="8970602" cy="5181600"/>
          </a:xfrm>
        </p:spPr>
      </p:pic>
      <p:sp>
        <p:nvSpPr>
          <p:cNvPr id="5" name="Line Callout 1 4"/>
          <p:cNvSpPr/>
          <p:nvPr/>
        </p:nvSpPr>
        <p:spPr>
          <a:xfrm>
            <a:off x="1371600" y="3276600"/>
            <a:ext cx="3810000" cy="2743200"/>
          </a:xfrm>
          <a:prstGeom prst="borderCallout1">
            <a:avLst>
              <a:gd name="adj1" fmla="val -6503"/>
              <a:gd name="adj2" fmla="val 53122"/>
              <a:gd name="adj3" fmla="val -47601"/>
              <a:gd name="adj4" fmla="val 511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C:\Users\AIRCERT\Dropbox\Screenshots\Screenshot 2018-12-03 09.36.29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5" t="9998" r="77770" b="72535"/>
          <a:stretch/>
        </p:blipFill>
        <p:spPr bwMode="auto">
          <a:xfrm>
            <a:off x="1371600" y="3276600"/>
            <a:ext cx="381071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Top Seashells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454" r="43594" b="4876"/>
          <a:stretch/>
        </p:blipFill>
        <p:spPr>
          <a:xfrm>
            <a:off x="61616" y="1524000"/>
            <a:ext cx="9006184" cy="4495922"/>
          </a:xfrm>
        </p:spPr>
      </p:pic>
      <p:pic>
        <p:nvPicPr>
          <p:cNvPr id="3075" name="Picture 3" descr="C:\Users\AIRCERT\Dropbox\Screenshots\Screenshot 2018-12-03 09.37.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t="16568" r="78052" b="52444"/>
          <a:stretch/>
        </p:blipFill>
        <p:spPr bwMode="auto">
          <a:xfrm>
            <a:off x="4876800" y="457200"/>
            <a:ext cx="3581400" cy="491526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2590800" y="457200"/>
            <a:ext cx="2286000" cy="16002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2590800" y="3429000"/>
            <a:ext cx="2286000" cy="19434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94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eBay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9814" r="50863" b="4059"/>
          <a:stretch/>
        </p:blipFill>
        <p:spPr>
          <a:xfrm>
            <a:off x="609600" y="1158426"/>
            <a:ext cx="8001000" cy="5623374"/>
          </a:xfrm>
        </p:spPr>
      </p:pic>
      <p:sp>
        <p:nvSpPr>
          <p:cNvPr id="5" name="Rectangle 4"/>
          <p:cNvSpPr/>
          <p:nvPr/>
        </p:nvSpPr>
        <p:spPr>
          <a:xfrm>
            <a:off x="1905000" y="1143000"/>
            <a:ext cx="6629400" cy="685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0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eBay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7" t="12301" r="58101" b="4606"/>
          <a:stretch/>
        </p:blipFill>
        <p:spPr>
          <a:xfrm>
            <a:off x="990600" y="1219200"/>
            <a:ext cx="7162800" cy="5459338"/>
          </a:xfrm>
        </p:spPr>
      </p:pic>
      <p:sp>
        <p:nvSpPr>
          <p:cNvPr id="5" name="Oval 4"/>
          <p:cNvSpPr/>
          <p:nvPr/>
        </p:nvSpPr>
        <p:spPr>
          <a:xfrm>
            <a:off x="2057400" y="990600"/>
            <a:ext cx="13716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139765" y="533400"/>
            <a:ext cx="1206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“seashells”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68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eBay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2" t="12485" r="58062" b="5866"/>
          <a:stretch/>
        </p:blipFill>
        <p:spPr>
          <a:xfrm>
            <a:off x="838200" y="1197451"/>
            <a:ext cx="7467600" cy="5584349"/>
          </a:xfrm>
        </p:spPr>
      </p:pic>
      <p:sp>
        <p:nvSpPr>
          <p:cNvPr id="5" name="Oval 4"/>
          <p:cNvSpPr/>
          <p:nvPr/>
        </p:nvSpPr>
        <p:spPr>
          <a:xfrm>
            <a:off x="1905000" y="914400"/>
            <a:ext cx="1981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1816073" y="452643"/>
            <a:ext cx="2159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“specimen seashells”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05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eBay “Stores”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12335" r="52664" b="7636"/>
          <a:stretch/>
        </p:blipFill>
        <p:spPr>
          <a:xfrm>
            <a:off x="609600" y="1219200"/>
            <a:ext cx="7848600" cy="5596386"/>
          </a:xfrm>
        </p:spPr>
      </p:pic>
      <p:sp>
        <p:nvSpPr>
          <p:cNvPr id="5" name="Line Callout 1 4"/>
          <p:cNvSpPr/>
          <p:nvPr/>
        </p:nvSpPr>
        <p:spPr>
          <a:xfrm>
            <a:off x="381000" y="228600"/>
            <a:ext cx="2438400" cy="838200"/>
          </a:xfrm>
          <a:prstGeom prst="borderCallout1">
            <a:avLst>
              <a:gd name="adj1" fmla="val 111312"/>
              <a:gd name="adj2" fmla="val 64962"/>
              <a:gd name="adj3" fmla="val 252996"/>
              <a:gd name="adj4" fmla="val 10200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Il </a:t>
            </a:r>
            <a:r>
              <a:rPr lang="en-US" dirty="0" err="1" smtClean="0">
                <a:solidFill>
                  <a:srgbClr val="FF0000"/>
                </a:solidFill>
              </a:rPr>
              <a:t>Posto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delle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Fragole</a:t>
            </a:r>
            <a:r>
              <a:rPr lang="en-US" dirty="0" smtClean="0">
                <a:solidFill>
                  <a:srgbClr val="FF0000"/>
                </a:solidFill>
              </a:rPr>
              <a:t> 2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“postodellefragole2”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9" t="9612" r="51726" b="3629"/>
          <a:stretch/>
        </p:blipFill>
        <p:spPr>
          <a:xfrm>
            <a:off x="2052121" y="152400"/>
            <a:ext cx="6903749" cy="62484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0087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eBay “Stores”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12630" r="51810" b="3949"/>
          <a:stretch/>
        </p:blipFill>
        <p:spPr>
          <a:xfrm>
            <a:off x="609600" y="1165103"/>
            <a:ext cx="7924800" cy="5649133"/>
          </a:xfrm>
        </p:spPr>
      </p:pic>
      <p:sp>
        <p:nvSpPr>
          <p:cNvPr id="5" name="Line Callout 1 4"/>
          <p:cNvSpPr/>
          <p:nvPr/>
        </p:nvSpPr>
        <p:spPr>
          <a:xfrm>
            <a:off x="457200" y="228600"/>
            <a:ext cx="2362200" cy="762000"/>
          </a:xfrm>
          <a:prstGeom prst="borderCallout1">
            <a:avLst>
              <a:gd name="adj1" fmla="val 115114"/>
              <a:gd name="adj2" fmla="val 57356"/>
              <a:gd name="adj3" fmla="val 543409"/>
              <a:gd name="adj4" fmla="val 94218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tesouros</a:t>
            </a:r>
            <a:r>
              <a:rPr lang="en-US" dirty="0" smtClean="0">
                <a:solidFill>
                  <a:srgbClr val="FF0000"/>
                </a:solidFill>
              </a:rPr>
              <a:t> do </a:t>
            </a:r>
            <a:r>
              <a:rPr lang="en-US" dirty="0" err="1" smtClean="0">
                <a:solidFill>
                  <a:srgbClr val="FF0000"/>
                </a:solidFill>
              </a:rPr>
              <a:t>brasil</a:t>
            </a:r>
            <a:endParaRPr lang="en-US" dirty="0" smtClean="0">
              <a:solidFill>
                <a:srgbClr val="FF0000"/>
              </a:solidFill>
            </a:endParaRP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dirty="0" err="1" smtClean="0">
                <a:solidFill>
                  <a:srgbClr val="FF0000"/>
                </a:solidFill>
              </a:rPr>
              <a:t>shellsfrombrasil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7" t="9592" r="52084" b="3952"/>
          <a:stretch/>
        </p:blipFill>
        <p:spPr>
          <a:xfrm>
            <a:off x="1914221" y="152400"/>
            <a:ext cx="7077379" cy="648530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316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delcampe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13065" r="49198" b="6070"/>
          <a:stretch/>
        </p:blipFill>
        <p:spPr>
          <a:xfrm>
            <a:off x="152400" y="1308508"/>
            <a:ext cx="8839200" cy="5397092"/>
          </a:xfrm>
        </p:spPr>
      </p:pic>
    </p:spTree>
    <p:extLst>
      <p:ext uri="{BB962C8B-B14F-4D97-AF65-F5344CB8AC3E}">
        <p14:creationId xmlns:p14="http://schemas.microsoft.com/office/powerpoint/2010/main" val="38847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delcampe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8" t="19350" r="48485" b="10476"/>
          <a:stretch/>
        </p:blipFill>
        <p:spPr>
          <a:xfrm>
            <a:off x="304800" y="1219200"/>
            <a:ext cx="8534400" cy="5463614"/>
          </a:xfrm>
        </p:spPr>
      </p:pic>
      <p:pic>
        <p:nvPicPr>
          <p:cNvPr id="2050" name="Picture 2" descr="C:\Users\AIRCERT\AppData\Local\Microsoft\Windows\INetCache\IE\BYT1Q9Z8\120px-Emoticon_Face_Frown_GE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65" y="4267200"/>
            <a:ext cx="1965186" cy="1932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72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George’s Auction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12996" r="50765" b="3626"/>
          <a:stretch/>
        </p:blipFill>
        <p:spPr>
          <a:xfrm>
            <a:off x="521195" y="1179285"/>
            <a:ext cx="8165605" cy="5586593"/>
          </a:xfrm>
        </p:spPr>
      </p:pic>
    </p:spTree>
    <p:extLst>
      <p:ext uri="{BB962C8B-B14F-4D97-AF65-F5344CB8AC3E}">
        <p14:creationId xmlns:p14="http://schemas.microsoft.com/office/powerpoint/2010/main" val="1375954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Auctions vs Fixed Prices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Two</a:t>
            </a:r>
            <a:r>
              <a:rPr lang="en-US" dirty="0" smtClean="0">
                <a:solidFill>
                  <a:schemeClr val="bg1"/>
                </a:solidFill>
              </a:rPr>
              <a:t> methods of “online purchasing”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Fixed Price </a:t>
            </a:r>
            <a:r>
              <a:rPr lang="en-US" dirty="0" smtClean="0">
                <a:solidFill>
                  <a:schemeClr val="bg1"/>
                </a:solidFill>
              </a:rPr>
              <a:t>purchasing.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Prices are fixed (not negotiable).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Immediate ownership.</a:t>
            </a:r>
          </a:p>
          <a:p>
            <a:r>
              <a:rPr lang="en-US" dirty="0" smtClean="0">
                <a:solidFill>
                  <a:srgbClr val="00B0F0"/>
                </a:solidFill>
              </a:rPr>
              <a:t>Auction </a:t>
            </a:r>
            <a:r>
              <a:rPr lang="en-US" dirty="0" smtClean="0">
                <a:solidFill>
                  <a:schemeClr val="bg1"/>
                </a:solidFill>
              </a:rPr>
              <a:t>purchasing.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Prices may increase, depending on interest.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Delayed ownership.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2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George’s Auction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651" r="42260" b="3956"/>
          <a:stretch/>
        </p:blipFill>
        <p:spPr>
          <a:xfrm>
            <a:off x="152400" y="1600200"/>
            <a:ext cx="8832116" cy="4343400"/>
          </a:xfrm>
        </p:spPr>
      </p:pic>
      <p:pic>
        <p:nvPicPr>
          <p:cNvPr id="4098" name="Picture 2" descr="C:\Users\AIRCERT\Dropbox\Screenshots\Screenshot 2018-12-03 11.14.1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5455" r="94227" b="4469"/>
          <a:stretch/>
        </p:blipFill>
        <p:spPr bwMode="auto">
          <a:xfrm>
            <a:off x="7184571" y="526473"/>
            <a:ext cx="1807029" cy="6179127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52400" y="526473"/>
            <a:ext cx="7032171" cy="236912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180109" y="5971309"/>
            <a:ext cx="7004463" cy="73429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144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Molluscan Auction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9617" r="56753" b="3750"/>
          <a:stretch/>
        </p:blipFill>
        <p:spPr>
          <a:xfrm>
            <a:off x="304800" y="1143000"/>
            <a:ext cx="8534400" cy="5618906"/>
          </a:xfrm>
        </p:spPr>
      </p:pic>
      <p:pic>
        <p:nvPicPr>
          <p:cNvPr id="5122" name="Picture 2" descr="C:\Users\AIRCERT\Dropbox\Screenshots\Screenshot 2018-12-03 11.24.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9" r="94311" b="5985"/>
          <a:stretch/>
        </p:blipFill>
        <p:spPr bwMode="auto">
          <a:xfrm>
            <a:off x="7467600" y="199320"/>
            <a:ext cx="1371600" cy="650628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381000" y="199320"/>
            <a:ext cx="7086600" cy="29248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81000" y="3124200"/>
            <a:ext cx="0" cy="3581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3" name="Picture 3" descr="C:\Users\AIRCERT\Dropbox\Screenshots\Screenshot 2018-12-03 11.24.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6" r="95232" b="47521"/>
          <a:stretch/>
        </p:blipFill>
        <p:spPr bwMode="auto">
          <a:xfrm>
            <a:off x="2590800" y="457200"/>
            <a:ext cx="2438399" cy="5617712"/>
          </a:xfrm>
          <a:prstGeom prst="rect">
            <a:avLst/>
          </a:prstGeom>
          <a:noFill/>
          <a:ln w="571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162800" y="762000"/>
            <a:ext cx="1524000" cy="2690460"/>
          </a:xfrm>
          <a:prstGeom prst="rect">
            <a:avLst/>
          </a:prstGeom>
          <a:solidFill>
            <a:srgbClr val="0070C0">
              <a:alpha val="50000"/>
            </a:srgbClr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/>
          <p:cNvCxnSpPr/>
          <p:nvPr/>
        </p:nvCxnSpPr>
        <p:spPr>
          <a:xfrm flipH="1" flipV="1">
            <a:off x="5029199" y="457200"/>
            <a:ext cx="3657601" cy="3048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029199" y="3452460"/>
            <a:ext cx="3657601" cy="262245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82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Molluscan Auction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7" r="55556" b="3661"/>
          <a:stretch/>
        </p:blipFill>
        <p:spPr>
          <a:xfrm>
            <a:off x="228600" y="1219199"/>
            <a:ext cx="8686800" cy="5547149"/>
          </a:xfrm>
        </p:spPr>
      </p:pic>
      <p:pic>
        <p:nvPicPr>
          <p:cNvPr id="6146" name="Picture 2" descr="C:\Users\AIRCERT\Dropbox\Screenshots\Screenshot 2018-12-03 11.43.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43" r="50450" b="3848"/>
          <a:stretch/>
        </p:blipFill>
        <p:spPr bwMode="auto">
          <a:xfrm>
            <a:off x="644236" y="228600"/>
            <a:ext cx="8312727" cy="4775201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IRCERT\Dropbox\Screenshots\Screenshot 2018-12-03 11.44.55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t="24942" r="54159" b="19651"/>
          <a:stretch/>
        </p:blipFill>
        <p:spPr bwMode="auto">
          <a:xfrm>
            <a:off x="1475507" y="1752600"/>
            <a:ext cx="6650183" cy="3638247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>
          <a:xfrm flipH="1">
            <a:off x="1475507" y="914400"/>
            <a:ext cx="3477493" cy="83820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71309" y="900545"/>
            <a:ext cx="2154381" cy="8520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63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Molluscan Auction Basics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Not large </a:t>
            </a:r>
            <a:r>
              <a:rPr lang="en-US" dirty="0" smtClean="0">
                <a:solidFill>
                  <a:schemeClr val="bg1"/>
                </a:solidFill>
              </a:rPr>
              <a:t>(~1000 shells).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Based in </a:t>
            </a:r>
            <a:r>
              <a:rPr lang="en-US" dirty="0" smtClean="0">
                <a:solidFill>
                  <a:srgbClr val="92D050"/>
                </a:solidFill>
              </a:rPr>
              <a:t>Hong Kong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Items loaded </a:t>
            </a:r>
            <a:r>
              <a:rPr lang="en-US" dirty="0" smtClean="0">
                <a:solidFill>
                  <a:srgbClr val="FF0000"/>
                </a:solidFill>
              </a:rPr>
              <a:t>during </a:t>
            </a:r>
            <a:r>
              <a:rPr lang="en-US" dirty="0" smtClean="0">
                <a:solidFill>
                  <a:schemeClr val="bg1"/>
                </a:solidFill>
              </a:rPr>
              <a:t>course of Auction!</a:t>
            </a:r>
          </a:p>
          <a:p>
            <a:r>
              <a:rPr lang="en-US" dirty="0">
                <a:solidFill>
                  <a:srgbClr val="92D050"/>
                </a:solidFill>
              </a:rPr>
              <a:t>Two</a:t>
            </a:r>
            <a:r>
              <a:rPr lang="en-US" dirty="0">
                <a:solidFill>
                  <a:schemeClr val="bg1"/>
                </a:solidFill>
              </a:rPr>
              <a:t> “auction types” </a:t>
            </a:r>
            <a:r>
              <a:rPr lang="en-US" dirty="0" smtClean="0">
                <a:solidFill>
                  <a:schemeClr val="bg1"/>
                </a:solidFill>
              </a:rPr>
              <a:t>hosted: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“Regular” Auction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“Open” Auction</a:t>
            </a:r>
          </a:p>
        </p:txBody>
      </p:sp>
    </p:spTree>
    <p:extLst>
      <p:ext uri="{BB962C8B-B14F-4D97-AF65-F5344CB8AC3E}">
        <p14:creationId xmlns:p14="http://schemas.microsoft.com/office/powerpoint/2010/main" val="130376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Molluscan Auction Basics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Regular Auction: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Listings </a:t>
            </a:r>
            <a:r>
              <a:rPr lang="en-US" dirty="0">
                <a:solidFill>
                  <a:schemeClr val="bg1"/>
                </a:solidFill>
              </a:rPr>
              <a:t>by </a:t>
            </a:r>
            <a:r>
              <a:rPr lang="en-US" dirty="0" smtClean="0">
                <a:solidFill>
                  <a:srgbClr val="FFFF00"/>
                </a:solidFill>
              </a:rPr>
              <a:t>site owner </a:t>
            </a:r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en-US" dirty="0" err="1" smtClean="0">
                <a:solidFill>
                  <a:schemeClr val="bg1"/>
                </a:solidFill>
              </a:rPr>
              <a:t>Cillan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Chan – “M </a:t>
            </a:r>
            <a:r>
              <a:rPr lang="en-US" dirty="0" smtClean="0">
                <a:solidFill>
                  <a:schemeClr val="bg1"/>
                </a:solidFill>
              </a:rPr>
              <a:t>Auction”).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Every </a:t>
            </a:r>
            <a:r>
              <a:rPr lang="en-US" dirty="0" smtClean="0">
                <a:solidFill>
                  <a:srgbClr val="FFFF00"/>
                </a:solidFill>
              </a:rPr>
              <a:t>two</a:t>
            </a:r>
            <a:r>
              <a:rPr lang="en-US" dirty="0" smtClean="0">
                <a:solidFill>
                  <a:schemeClr val="bg1"/>
                </a:solidFill>
              </a:rPr>
              <a:t> weeks.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Auction number starts with “</a:t>
            </a:r>
            <a:r>
              <a:rPr lang="en-US" dirty="0" smtClean="0">
                <a:solidFill>
                  <a:srgbClr val="FFFF00"/>
                </a:solidFill>
              </a:rPr>
              <a:t>E</a:t>
            </a:r>
            <a:r>
              <a:rPr lang="en-US" dirty="0" smtClean="0">
                <a:solidFill>
                  <a:schemeClr val="bg1"/>
                </a:solidFill>
              </a:rPr>
              <a:t>” (e.g. E181).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Starts</a:t>
            </a:r>
            <a:r>
              <a:rPr lang="en-US" dirty="0" smtClean="0">
                <a:solidFill>
                  <a:schemeClr val="bg1"/>
                </a:solidFill>
              </a:rPr>
              <a:t> on a Wednesday ~ 20:00 (8 PM).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Ends</a:t>
            </a:r>
            <a:r>
              <a:rPr lang="en-US" dirty="0" smtClean="0">
                <a:solidFill>
                  <a:schemeClr val="bg1"/>
                </a:solidFill>
              </a:rPr>
              <a:t> on the Sunday ~ 3:00 (3 AM).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~ </a:t>
            </a:r>
            <a:r>
              <a:rPr lang="en-US" dirty="0" smtClean="0">
                <a:solidFill>
                  <a:srgbClr val="FFFF00"/>
                </a:solidFill>
              </a:rPr>
              <a:t>3.5</a:t>
            </a:r>
            <a:r>
              <a:rPr lang="en-US" dirty="0" smtClean="0">
                <a:solidFill>
                  <a:schemeClr val="bg1"/>
                </a:solidFill>
              </a:rPr>
              <a:t> days.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Average</a:t>
            </a:r>
            <a:r>
              <a:rPr lang="en-US" dirty="0" smtClean="0">
                <a:solidFill>
                  <a:schemeClr val="bg1"/>
                </a:solidFill>
              </a:rPr>
              <a:t> starting bids.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Only </a:t>
            </a:r>
            <a:r>
              <a:rPr lang="en-US" dirty="0" smtClean="0">
                <a:solidFill>
                  <a:srgbClr val="FFFF00"/>
                </a:solidFill>
              </a:rPr>
              <a:t>best-quality</a:t>
            </a:r>
            <a:r>
              <a:rPr lang="en-US" dirty="0" smtClean="0">
                <a:solidFill>
                  <a:schemeClr val="bg1"/>
                </a:solidFill>
              </a:rPr>
              <a:t> specimens (usually).</a:t>
            </a:r>
          </a:p>
        </p:txBody>
      </p:sp>
    </p:spTree>
    <p:extLst>
      <p:ext uri="{BB962C8B-B14F-4D97-AF65-F5344CB8AC3E}">
        <p14:creationId xmlns:p14="http://schemas.microsoft.com/office/powerpoint/2010/main" val="167579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Molluscan Auction Basics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Open Auction</a:t>
            </a:r>
            <a:r>
              <a:rPr lang="en-US" dirty="0">
                <a:solidFill>
                  <a:srgbClr val="00B0F0"/>
                </a:solidFill>
              </a:rPr>
              <a:t>: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Listings by </a:t>
            </a:r>
            <a:r>
              <a:rPr lang="en-US" dirty="0">
                <a:solidFill>
                  <a:srgbClr val="FFFF00"/>
                </a:solidFill>
              </a:rPr>
              <a:t>other</a:t>
            </a:r>
            <a:r>
              <a:rPr lang="en-US" dirty="0">
                <a:solidFill>
                  <a:schemeClr val="bg1"/>
                </a:solidFill>
              </a:rPr>
              <a:t> dealers.</a:t>
            </a:r>
          </a:p>
          <a:p>
            <a:pPr lvl="1"/>
            <a:r>
              <a:rPr lang="en-US" dirty="0" smtClean="0">
                <a:solidFill>
                  <a:srgbClr val="FFFF00"/>
                </a:solidFill>
              </a:rPr>
              <a:t>Irregular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timings.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Auction number starts with “</a:t>
            </a:r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dirty="0">
                <a:solidFill>
                  <a:schemeClr val="bg1"/>
                </a:solidFill>
              </a:rPr>
              <a:t>” (e.g. A008).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Starts</a:t>
            </a:r>
            <a:r>
              <a:rPr lang="en-US" dirty="0">
                <a:solidFill>
                  <a:schemeClr val="bg1"/>
                </a:solidFill>
              </a:rPr>
              <a:t> on a </a:t>
            </a:r>
            <a:r>
              <a:rPr lang="en-US" dirty="0" smtClean="0">
                <a:solidFill>
                  <a:schemeClr val="bg1"/>
                </a:solidFill>
              </a:rPr>
              <a:t>Thursday ~ 18:00 (6 </a:t>
            </a:r>
            <a:r>
              <a:rPr lang="en-US" dirty="0">
                <a:solidFill>
                  <a:schemeClr val="bg1"/>
                </a:solidFill>
              </a:rPr>
              <a:t>PM).</a:t>
            </a:r>
          </a:p>
          <a:p>
            <a:pPr lvl="1"/>
            <a:r>
              <a:rPr lang="en-US" dirty="0">
                <a:solidFill>
                  <a:srgbClr val="FFFF00"/>
                </a:solidFill>
              </a:rPr>
              <a:t>Ends</a:t>
            </a:r>
            <a:r>
              <a:rPr lang="en-US" dirty="0">
                <a:solidFill>
                  <a:schemeClr val="bg1"/>
                </a:solidFill>
              </a:rPr>
              <a:t> on the Sunday ~ </a:t>
            </a:r>
            <a:r>
              <a:rPr lang="en-US" dirty="0" smtClean="0">
                <a:solidFill>
                  <a:schemeClr val="bg1"/>
                </a:solidFill>
              </a:rPr>
              <a:t>16:00 (4 PM</a:t>
            </a:r>
            <a:r>
              <a:rPr lang="en-US" dirty="0">
                <a:solidFill>
                  <a:schemeClr val="bg1"/>
                </a:solidFill>
              </a:rPr>
              <a:t>).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~ </a:t>
            </a:r>
            <a:r>
              <a:rPr lang="en-US" dirty="0">
                <a:solidFill>
                  <a:srgbClr val="FFFF00"/>
                </a:solidFill>
              </a:rPr>
              <a:t>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days.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Highly </a:t>
            </a:r>
            <a:r>
              <a:rPr lang="en-US" dirty="0" smtClean="0">
                <a:solidFill>
                  <a:srgbClr val="FFFF00"/>
                </a:solidFill>
              </a:rPr>
              <a:t>variable</a:t>
            </a:r>
            <a:r>
              <a:rPr lang="en-US" dirty="0" smtClean="0">
                <a:solidFill>
                  <a:schemeClr val="bg1"/>
                </a:solidFill>
              </a:rPr>
              <a:t> starting bids(dealer-dependent).</a:t>
            </a:r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Only </a:t>
            </a:r>
            <a:r>
              <a:rPr lang="en-US" dirty="0">
                <a:solidFill>
                  <a:srgbClr val="FFFF00"/>
                </a:solidFill>
              </a:rPr>
              <a:t>best-quality</a:t>
            </a:r>
            <a:r>
              <a:rPr lang="en-US" dirty="0">
                <a:solidFill>
                  <a:schemeClr val="bg1"/>
                </a:solidFill>
              </a:rPr>
              <a:t> specimens (usually</a:t>
            </a:r>
            <a:r>
              <a:rPr lang="en-US" dirty="0" smtClean="0">
                <a:solidFill>
                  <a:schemeClr val="bg1"/>
                </a:solidFill>
              </a:rPr>
              <a:t>).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2971800"/>
            <a:ext cx="2484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ZA" sz="3200" dirty="0" smtClean="0">
                <a:solidFill>
                  <a:schemeClr val="bg1"/>
                </a:solidFill>
              </a:rPr>
              <a:t>End of PART 1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2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Fixed Price Sites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3863310"/>
              </p:ext>
            </p:extLst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Address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Femorale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http://www.femorale.com/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Mar*a*Mar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https://maramarshells.com/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Patagonian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 website being developed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Schooner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https://www.schnr-specimen-shells.com/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Deep n Reef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https://www.deepnreef.com/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 Dimension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http://www.shelldimension.com/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Atoll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https://www.atollseashells.com/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https://www.topseashells.com/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Shells Passion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http://www.shellspassion.com/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Bluewater Coast Marine Specimens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http://bluewatercoast.com.au/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Malacology Asia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</a:t>
                      </a:r>
                      <a:r>
                        <a:rPr lang="en-GB" smtClean="0"/>
                        <a:t>://www.malacology-asia.com/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71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Fixed Price Sites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99943"/>
              </p:ext>
            </p:extLst>
          </p:nvPr>
        </p:nvGraphicFramePr>
        <p:xfrm>
          <a:off x="457200" y="1600200"/>
          <a:ext cx="8229600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Address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Indo-Pacific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http://www.indopacificseashells.com/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Australian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http://www.seashells.net.au/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Donder</a:t>
                      </a:r>
                      <a:r>
                        <a:rPr lang="en-US" baseline="0" dirty="0" smtClean="0"/>
                        <a:t>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http://www.dedondershells.com/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 Brothers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https://www.shellbrothers.be/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Conchology </a:t>
                      </a:r>
                      <a:r>
                        <a:rPr lang="en-US" dirty="0" err="1" smtClean="0"/>
                        <a:t>Inc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https://www.conchology.be/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YHshells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http://yhshells.com/index.php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Shells.cz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https://www.shells.cz/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Lagrenadine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https://www.lagrenadine.com/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Werner </a:t>
                      </a:r>
                      <a:r>
                        <a:rPr lang="en-US" dirty="0" err="1" smtClean="0"/>
                        <a:t>Massier</a:t>
                      </a:r>
                      <a:r>
                        <a:rPr lang="en-US" dirty="0" smtClean="0"/>
                        <a:t>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http://www.massier-seashells.com/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Caledonian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http://www.caledonianseashells.com/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Pututu</a:t>
                      </a:r>
                      <a:r>
                        <a:rPr lang="en-US" dirty="0" smtClean="0"/>
                        <a:t> Peruvian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https://www.pututu.org/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223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Fixed Price Sites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1794875"/>
              </p:ext>
            </p:extLst>
          </p:nvPr>
        </p:nvGraphicFramePr>
        <p:xfrm>
          <a:off x="457200" y="1600200"/>
          <a:ext cx="82296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0400"/>
                <a:gridCol w="5029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Address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Eaton’s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https://shop.eatonsseashells.co.uk/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Simon’s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https://www.simons-specimen-shells.co.uk/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Algoa</a:t>
                      </a:r>
                      <a:r>
                        <a:rPr lang="en-US" dirty="0" smtClean="0"/>
                        <a:t> Bay Specimen</a:t>
                      </a:r>
                      <a:r>
                        <a:rPr lang="en-US" baseline="0" dirty="0" smtClean="0"/>
                        <a:t>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http://www.algoabayshells.com/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rbridges.com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http://www.rbridges.com/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Worldwide Specimen 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http://www.worldwideconchology.com/worldwide/content.shtml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Shells Addict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http://shells-addict.com/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7200" y="5141893"/>
            <a:ext cx="8229600" cy="9541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Many “fixed price dealers” have </a:t>
            </a:r>
            <a:r>
              <a:rPr lang="en-US" sz="2800" dirty="0" smtClean="0">
                <a:solidFill>
                  <a:srgbClr val="FF0000"/>
                </a:solidFill>
              </a:rPr>
              <a:t>shut down </a:t>
            </a:r>
            <a:r>
              <a:rPr lang="en-US" sz="2800" dirty="0" smtClean="0">
                <a:solidFill>
                  <a:schemeClr val="bg1"/>
                </a:solidFill>
              </a:rPr>
              <a:t>their own sites and </a:t>
            </a:r>
            <a:r>
              <a:rPr lang="en-US" sz="2800" dirty="0" smtClean="0">
                <a:solidFill>
                  <a:srgbClr val="00B0F0"/>
                </a:solidFill>
              </a:rPr>
              <a:t>migrated</a:t>
            </a:r>
            <a:r>
              <a:rPr lang="en-US" sz="2800" dirty="0" smtClean="0">
                <a:solidFill>
                  <a:schemeClr val="bg1"/>
                </a:solidFill>
              </a:rPr>
              <a:t> to Auction Sites.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6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Why Auctions?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Less </a:t>
            </a:r>
            <a:r>
              <a:rPr lang="en-US" dirty="0" smtClean="0">
                <a:solidFill>
                  <a:srgbClr val="FF0000"/>
                </a:solidFill>
              </a:rPr>
              <a:t>admin</a:t>
            </a:r>
            <a:r>
              <a:rPr lang="en-US" dirty="0" smtClean="0">
                <a:solidFill>
                  <a:schemeClr val="bg1"/>
                </a:solidFill>
              </a:rPr>
              <a:t> (website development/updating).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Larger </a:t>
            </a:r>
            <a:r>
              <a:rPr lang="en-US" dirty="0" smtClean="0">
                <a:solidFill>
                  <a:srgbClr val="92D050"/>
                </a:solidFill>
              </a:rPr>
              <a:t>volumes</a:t>
            </a:r>
            <a:r>
              <a:rPr lang="en-US" dirty="0" smtClean="0">
                <a:solidFill>
                  <a:schemeClr val="bg1"/>
                </a:solidFill>
              </a:rPr>
              <a:t> (attracts a lot of interest).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Assistance with </a:t>
            </a:r>
            <a:r>
              <a:rPr lang="en-US" dirty="0" smtClean="0">
                <a:solidFill>
                  <a:srgbClr val="FF0000"/>
                </a:solidFill>
              </a:rPr>
              <a:t>dispute</a:t>
            </a:r>
            <a:r>
              <a:rPr lang="en-US" dirty="0" smtClean="0">
                <a:solidFill>
                  <a:schemeClr val="bg1"/>
                </a:solidFill>
              </a:rPr>
              <a:t> resolution.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New items listed </a:t>
            </a:r>
            <a:r>
              <a:rPr lang="en-US" dirty="0" smtClean="0">
                <a:solidFill>
                  <a:srgbClr val="92D050"/>
                </a:solidFill>
              </a:rPr>
              <a:t>regularly</a:t>
            </a:r>
            <a:r>
              <a:rPr lang="en-US" dirty="0" smtClean="0">
                <a:solidFill>
                  <a:schemeClr val="bg1"/>
                </a:solidFill>
              </a:rPr>
              <a:t> (finite “list times”).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Low starting </a:t>
            </a:r>
            <a:r>
              <a:rPr lang="en-US" dirty="0" smtClean="0">
                <a:solidFill>
                  <a:srgbClr val="FF0000"/>
                </a:solidFill>
              </a:rPr>
              <a:t>amounts</a:t>
            </a:r>
            <a:r>
              <a:rPr lang="en-US" dirty="0" smtClean="0">
                <a:solidFill>
                  <a:schemeClr val="bg1"/>
                </a:solidFill>
              </a:rPr>
              <a:t> (generates interest).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Excitement</a:t>
            </a:r>
            <a:r>
              <a:rPr lang="en-US" dirty="0" smtClean="0">
                <a:solidFill>
                  <a:schemeClr val="bg1"/>
                </a:solidFill>
              </a:rPr>
              <a:t>…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There are bargains!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73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Auction Sites</a:t>
            </a:r>
            <a:endParaRPr lang="en-GB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832215"/>
              </p:ext>
            </p:extLst>
          </p:nvPr>
        </p:nvGraphicFramePr>
        <p:xfrm>
          <a:off x="457200" y="1600200"/>
          <a:ext cx="8229600" cy="458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1200"/>
                <a:gridCol w="3505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Name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Address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Conchology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Inc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https://conchology.be/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</a:t>
                      </a:r>
                      <a:r>
                        <a:rPr lang="en-US" baseline="0" dirty="0" smtClean="0"/>
                        <a:t> Shell</a:t>
                      </a:r>
                      <a:r>
                        <a:rPr lang="en-US" dirty="0" smtClean="0"/>
                        <a:t> Auction</a:t>
                      </a:r>
                    </a:p>
                    <a:p>
                      <a:r>
                        <a:rPr lang="en-US" dirty="0" smtClean="0"/>
                        <a:t>~25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 Seashells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https://www.topseashells.com/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Mini Shell Auction</a:t>
                      </a:r>
                    </a:p>
                    <a:p>
                      <a:r>
                        <a:rPr lang="en-US" dirty="0" smtClean="0"/>
                        <a:t>~100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eBay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https://www.ebay.com/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General Auction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delcampe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https://www.delcampe.net/en_GB/collectables/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Collectibles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Auction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George’s Auction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http://www.george-shells.com/auction.html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Midi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Shell Auction</a:t>
                      </a:r>
                    </a:p>
                    <a:p>
                      <a:r>
                        <a:rPr lang="en-US" dirty="0" smtClean="0"/>
                        <a:t>(~ 1000)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Molluscan Auction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http://www.molluscanauction.com/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Midi Shell Auction</a:t>
                      </a:r>
                    </a:p>
                    <a:p>
                      <a:r>
                        <a:rPr lang="en-US" dirty="0" smtClean="0"/>
                        <a:t>(~1000)</a:t>
                      </a:r>
                      <a:endParaRPr lang="en-GB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Shellauction.net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http://shellauction.net/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Major</a:t>
                      </a:r>
                      <a:r>
                        <a:rPr lang="en-US" baseline="0" dirty="0" smtClean="0"/>
                        <a:t> Shell Auction</a:t>
                      </a:r>
                    </a:p>
                    <a:p>
                      <a:r>
                        <a:rPr lang="en-US" baseline="0" dirty="0" smtClean="0"/>
                        <a:t>~75000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0259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Conchology </a:t>
            </a:r>
            <a:r>
              <a:rPr lang="en-US" dirty="0" err="1" smtClean="0">
                <a:solidFill>
                  <a:srgbClr val="FF0000"/>
                </a:solidFill>
              </a:rPr>
              <a:t>Inc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 r="42410" b="10520"/>
          <a:stretch/>
        </p:blipFill>
        <p:spPr>
          <a:xfrm>
            <a:off x="152399" y="1981200"/>
            <a:ext cx="8853392" cy="4038600"/>
          </a:xfrm>
        </p:spPr>
      </p:pic>
      <p:sp>
        <p:nvSpPr>
          <p:cNvPr id="5" name="Line Callout 1 4"/>
          <p:cNvSpPr/>
          <p:nvPr/>
        </p:nvSpPr>
        <p:spPr>
          <a:xfrm>
            <a:off x="6765847" y="152400"/>
            <a:ext cx="2149553" cy="1752599"/>
          </a:xfrm>
          <a:prstGeom prst="borderCallout1">
            <a:avLst>
              <a:gd name="adj1" fmla="val 56694"/>
              <a:gd name="adj2" fmla="val -7688"/>
              <a:gd name="adj3" fmla="val 116220"/>
              <a:gd name="adj4" fmla="val -2887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C:\Users\AIRCERT\Dropbox\Screenshots\Screenshot 2018-12-03 09.35.15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0" t="9353" r="57909" b="73326"/>
          <a:stretch/>
        </p:blipFill>
        <p:spPr bwMode="auto">
          <a:xfrm>
            <a:off x="6765847" y="152400"/>
            <a:ext cx="2149553" cy="175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12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Conchology </a:t>
            </a:r>
            <a:r>
              <a:rPr lang="en-US" dirty="0" err="1">
                <a:solidFill>
                  <a:srgbClr val="FF0000"/>
                </a:solidFill>
              </a:rPr>
              <a:t>Inc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557" r="41926" b="4888"/>
          <a:stretch/>
        </p:blipFill>
        <p:spPr>
          <a:xfrm>
            <a:off x="152400" y="1600200"/>
            <a:ext cx="8839201" cy="4179725"/>
          </a:xfrm>
        </p:spPr>
      </p:pic>
      <p:sp>
        <p:nvSpPr>
          <p:cNvPr id="5" name="Rectangle 4"/>
          <p:cNvSpPr/>
          <p:nvPr/>
        </p:nvSpPr>
        <p:spPr>
          <a:xfrm>
            <a:off x="3048000" y="2667000"/>
            <a:ext cx="2971800" cy="1066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5144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591</Words>
  <Application>Microsoft Office PowerPoint</Application>
  <PresentationFormat>On-screen Show (4:3)</PresentationFormat>
  <Paragraphs>164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Shell Auctions</vt:lpstr>
      <vt:lpstr>Auctions vs Fixed Prices</vt:lpstr>
      <vt:lpstr>Fixed Price Sites</vt:lpstr>
      <vt:lpstr>Fixed Price Sites</vt:lpstr>
      <vt:lpstr>Fixed Price Sites</vt:lpstr>
      <vt:lpstr>Why Auctions?</vt:lpstr>
      <vt:lpstr>Auction Sites</vt:lpstr>
      <vt:lpstr>Conchology Inc</vt:lpstr>
      <vt:lpstr>Conchology Inc</vt:lpstr>
      <vt:lpstr>Top Seashells</vt:lpstr>
      <vt:lpstr>Top Seashells</vt:lpstr>
      <vt:lpstr>eBay</vt:lpstr>
      <vt:lpstr>eBay</vt:lpstr>
      <vt:lpstr>eBay</vt:lpstr>
      <vt:lpstr>eBay “Stores”</vt:lpstr>
      <vt:lpstr>eBay “Stores”</vt:lpstr>
      <vt:lpstr>delcampe</vt:lpstr>
      <vt:lpstr>delcampe</vt:lpstr>
      <vt:lpstr>George’s Auction</vt:lpstr>
      <vt:lpstr>George’s Auction</vt:lpstr>
      <vt:lpstr>Molluscan Auction</vt:lpstr>
      <vt:lpstr>Molluscan Auction</vt:lpstr>
      <vt:lpstr>Molluscan Auction Basics</vt:lpstr>
      <vt:lpstr>Molluscan Auction Basics</vt:lpstr>
      <vt:lpstr>Molluscan Auction Basics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Shell Auctions</dc:title>
  <dc:creator>AIRCERT</dc:creator>
  <cp:lastModifiedBy>AIRCERT</cp:lastModifiedBy>
  <cp:revision>81</cp:revision>
  <cp:lastPrinted>2019-01-14T12:34:22Z</cp:lastPrinted>
  <dcterms:created xsi:type="dcterms:W3CDTF">2018-11-27T00:05:24Z</dcterms:created>
  <dcterms:modified xsi:type="dcterms:W3CDTF">2019-01-16T12:31:04Z</dcterms:modified>
</cp:coreProperties>
</file>