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2" r:id="rId3"/>
    <p:sldId id="283" r:id="rId4"/>
    <p:sldId id="284" r:id="rId5"/>
    <p:sldId id="286" r:id="rId6"/>
    <p:sldId id="285" r:id="rId7"/>
    <p:sldId id="287" r:id="rId8"/>
    <p:sldId id="290" r:id="rId9"/>
    <p:sldId id="291" r:id="rId10"/>
    <p:sldId id="292" r:id="rId11"/>
    <p:sldId id="293" r:id="rId12"/>
    <p:sldId id="302" r:id="rId13"/>
    <p:sldId id="288" r:id="rId14"/>
    <p:sldId id="289" r:id="rId15"/>
    <p:sldId id="278" r:id="rId16"/>
    <p:sldId id="281" r:id="rId17"/>
    <p:sldId id="299" r:id="rId18"/>
    <p:sldId id="300" r:id="rId19"/>
    <p:sldId id="294" r:id="rId20"/>
    <p:sldId id="295" r:id="rId21"/>
    <p:sldId id="296" r:id="rId22"/>
    <p:sldId id="301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3B844-0BF1-4F5C-B858-8224AD3833E6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BCF4-F0DB-48C5-8704-FCB271006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1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C1886-47D3-4BF1-9BDF-A07334833F71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38536-D181-4FDA-AB28-853075DA9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2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8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3430-4D1B-4AFA-BF0E-A841B17E9E6A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D58F-1786-4F16-BA04-591A70491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hellauction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Shell Auctions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517612"/>
            <a:ext cx="2493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 smtClean="0">
                <a:solidFill>
                  <a:schemeClr val="bg1"/>
                </a:solidFill>
              </a:rPr>
              <a:t>Start of Part 2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s://www.shellauction.net/images2/2102/i000210251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7" y="1162662"/>
            <a:ext cx="8683404" cy="30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IRCERT\Dropbox\Screenshots\Screenshot 2018-12-03 13.57.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4" t="50796" r="69682" b="32266"/>
          <a:stretch/>
        </p:blipFill>
        <p:spPr bwMode="auto">
          <a:xfrm>
            <a:off x="205107" y="4146840"/>
            <a:ext cx="8683404" cy="26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45930" r="61573" b="6664"/>
          <a:stretch/>
        </p:blipFill>
        <p:spPr>
          <a:xfrm>
            <a:off x="533400" y="1066800"/>
            <a:ext cx="7010400" cy="5767170"/>
          </a:xfrm>
        </p:spPr>
      </p:pic>
      <p:sp>
        <p:nvSpPr>
          <p:cNvPr id="5" name="Line Callout 1 4"/>
          <p:cNvSpPr/>
          <p:nvPr/>
        </p:nvSpPr>
        <p:spPr>
          <a:xfrm>
            <a:off x="7668491" y="1066800"/>
            <a:ext cx="1295400" cy="1066800"/>
          </a:xfrm>
          <a:prstGeom prst="borderCallout1">
            <a:avLst>
              <a:gd name="adj1" fmla="val 48620"/>
              <a:gd name="adj2" fmla="val -9403"/>
              <a:gd name="adj3" fmla="val 37175"/>
              <a:gd name="adj4" fmla="val -2768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€2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7668491" y="5638800"/>
            <a:ext cx="1295400" cy="1066800"/>
          </a:xfrm>
          <a:prstGeom prst="borderCallout1">
            <a:avLst>
              <a:gd name="adj1" fmla="val 48620"/>
              <a:gd name="adj2" fmla="val -9403"/>
              <a:gd name="adj3" fmla="val 93019"/>
              <a:gd name="adj4" fmla="val -2682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€260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Shellauction.net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4412" r="48317" b="3991"/>
          <a:stretch/>
        </p:blipFill>
        <p:spPr>
          <a:xfrm>
            <a:off x="68651" y="1219200"/>
            <a:ext cx="8955323" cy="52578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8283" r="83440" b="65485"/>
          <a:stretch/>
        </p:blipFill>
        <p:spPr>
          <a:xfrm>
            <a:off x="4800600" y="228600"/>
            <a:ext cx="2981227" cy="40526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4800600" y="1371600"/>
            <a:ext cx="16002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5105400" y="1828800"/>
            <a:ext cx="990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2286000" y="1752600"/>
            <a:ext cx="2514600" cy="228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r="42087" b="3740"/>
          <a:stretch/>
        </p:blipFill>
        <p:spPr>
          <a:xfrm>
            <a:off x="7257" y="1371600"/>
            <a:ext cx="9102641" cy="4495800"/>
          </a:xfrm>
        </p:spPr>
      </p:pic>
      <p:pic>
        <p:nvPicPr>
          <p:cNvPr id="8194" name="Picture 2" descr="C:\Users\AIRCERT\Dropbox\Screenshots\Screenshot 2018-12-03 13.00.4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5" r="88255" b="50000"/>
          <a:stretch/>
        </p:blipFill>
        <p:spPr bwMode="auto">
          <a:xfrm>
            <a:off x="1524000" y="381000"/>
            <a:ext cx="6642845" cy="59436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76200" y="381000"/>
            <a:ext cx="1447800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76200" y="5257800"/>
            <a:ext cx="14478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8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 Basics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Items listed by </a:t>
            </a:r>
            <a:r>
              <a:rPr lang="en-US" dirty="0" smtClean="0">
                <a:solidFill>
                  <a:srgbClr val="FFFF00"/>
                </a:solidFill>
              </a:rPr>
              <a:t>dealers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Once a </a:t>
            </a:r>
            <a:r>
              <a:rPr lang="en-US" dirty="0" smtClean="0">
                <a:solidFill>
                  <a:srgbClr val="FFFF00"/>
                </a:solidFill>
              </a:rPr>
              <a:t>month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Starts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-last </a:t>
            </a:r>
            <a:r>
              <a:rPr lang="en-US" dirty="0" smtClean="0">
                <a:solidFill>
                  <a:srgbClr val="FFFF00"/>
                </a:solidFill>
              </a:rPr>
              <a:t>Wednesday</a:t>
            </a:r>
            <a:r>
              <a:rPr lang="en-US" dirty="0" smtClean="0">
                <a:solidFill>
                  <a:schemeClr val="bg1"/>
                </a:solidFill>
              </a:rPr>
              <a:t> of each month.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Starts</a:t>
            </a:r>
            <a:r>
              <a:rPr lang="en-US" dirty="0" smtClean="0">
                <a:solidFill>
                  <a:schemeClr val="bg1"/>
                </a:solidFill>
              </a:rPr>
              <a:t> ~ 21:00 (9 PM).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Ends</a:t>
            </a:r>
            <a:r>
              <a:rPr lang="en-US" dirty="0" smtClean="0">
                <a:solidFill>
                  <a:schemeClr val="bg1"/>
                </a:solidFill>
              </a:rPr>
              <a:t> ~ 21:00 (9 PM) a week later.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~ </a:t>
            </a:r>
            <a:r>
              <a:rPr lang="en-US" dirty="0" smtClean="0">
                <a:solidFill>
                  <a:srgbClr val="FFFF00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 days.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Items end at </a:t>
            </a:r>
            <a:r>
              <a:rPr lang="en-US" dirty="0" smtClean="0">
                <a:solidFill>
                  <a:srgbClr val="FFFF00"/>
                </a:solidFill>
              </a:rPr>
              <a:t>different</a:t>
            </a:r>
            <a:r>
              <a:rPr lang="en-US" dirty="0" smtClean="0">
                <a:solidFill>
                  <a:schemeClr val="bg1"/>
                </a:solidFill>
              </a:rPr>
              <a:t> times!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Varying</a:t>
            </a:r>
            <a:r>
              <a:rPr lang="en-US" dirty="0" smtClean="0">
                <a:solidFill>
                  <a:schemeClr val="bg1"/>
                </a:solidFill>
              </a:rPr>
              <a:t> starting bids + quality.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Auction Basics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Viewing</a:t>
            </a:r>
            <a:r>
              <a:rPr lang="en-US" dirty="0" smtClean="0">
                <a:solidFill>
                  <a:schemeClr val="bg1"/>
                </a:solidFill>
              </a:rPr>
              <a:t> is free, but…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… you must </a:t>
            </a:r>
            <a:r>
              <a:rPr lang="en-US" u="sng" dirty="0" smtClean="0">
                <a:solidFill>
                  <a:schemeClr val="bg1"/>
                </a:solidFill>
              </a:rPr>
              <a:t>Register</a:t>
            </a:r>
            <a:r>
              <a:rPr lang="en-US" dirty="0" smtClean="0">
                <a:solidFill>
                  <a:schemeClr val="bg1"/>
                </a:solidFill>
              </a:rPr>
              <a:t> to </a:t>
            </a:r>
            <a:r>
              <a:rPr lang="en-US" dirty="0" smtClean="0">
                <a:solidFill>
                  <a:srgbClr val="00B0F0"/>
                </a:solidFill>
              </a:rPr>
              <a:t>participate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Start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rgbClr val="00B0F0"/>
                </a:solidFill>
              </a:rPr>
              <a:t>End</a:t>
            </a:r>
            <a:r>
              <a:rPr lang="en-US" dirty="0" smtClean="0">
                <a:solidFill>
                  <a:schemeClr val="bg1"/>
                </a:solidFill>
              </a:rPr>
              <a:t> times.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Starting bids/</a:t>
            </a:r>
            <a:r>
              <a:rPr lang="en-US" dirty="0" smtClean="0">
                <a:solidFill>
                  <a:srgbClr val="00B0F0"/>
                </a:solidFill>
              </a:rPr>
              <a:t>amounts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Minimum bidding </a:t>
            </a:r>
            <a:r>
              <a:rPr lang="en-US" dirty="0" smtClean="0">
                <a:solidFill>
                  <a:srgbClr val="00B0F0"/>
                </a:solidFill>
              </a:rPr>
              <a:t>increments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Your </a:t>
            </a:r>
            <a:r>
              <a:rPr lang="en-US" dirty="0" smtClean="0">
                <a:solidFill>
                  <a:srgbClr val="00B0F0"/>
                </a:solidFill>
              </a:rPr>
              <a:t>Max</a:t>
            </a:r>
            <a:r>
              <a:rPr lang="en-US" dirty="0" smtClean="0">
                <a:solidFill>
                  <a:schemeClr val="bg1"/>
                </a:solidFill>
              </a:rPr>
              <a:t> bid.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Dealer </a:t>
            </a:r>
            <a:r>
              <a:rPr lang="en-US" dirty="0" smtClean="0">
                <a:solidFill>
                  <a:srgbClr val="00B0F0"/>
                </a:solidFill>
              </a:rPr>
              <a:t>reputation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Auction Basics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Closing</a:t>
            </a:r>
            <a:r>
              <a:rPr lang="en-US" dirty="0" smtClean="0">
                <a:solidFill>
                  <a:schemeClr val="bg1"/>
                </a:solidFill>
              </a:rPr>
              <a:t> time (the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chemeClr val="bg1"/>
                </a:solidFill>
              </a:rPr>
              <a:t>moment of insanity”).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Payment</a:t>
            </a:r>
            <a:r>
              <a:rPr lang="en-US" dirty="0" smtClean="0">
                <a:solidFill>
                  <a:schemeClr val="bg1"/>
                </a:solidFill>
              </a:rPr>
              <a:t> methods.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Remember </a:t>
            </a:r>
            <a:r>
              <a:rPr lang="en-US" dirty="0" smtClean="0">
                <a:solidFill>
                  <a:srgbClr val="00B0F0"/>
                </a:solidFill>
              </a:rPr>
              <a:t>shipping</a:t>
            </a:r>
            <a:r>
              <a:rPr lang="en-US" dirty="0" smtClean="0">
                <a:solidFill>
                  <a:schemeClr val="bg1"/>
                </a:solidFill>
              </a:rPr>
              <a:t> and customs!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Shipping methods.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Reserve items!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Communications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Post-auction negotiations/</a:t>
            </a:r>
            <a:r>
              <a:rPr lang="en-US" dirty="0" smtClean="0">
                <a:solidFill>
                  <a:srgbClr val="00B0F0"/>
                </a:solidFill>
              </a:rPr>
              <a:t>discounts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314" name="Picture 2" descr="Image result for paypal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t="9028" r="23171" b="8001"/>
          <a:stretch/>
        </p:blipFill>
        <p:spPr bwMode="auto">
          <a:xfrm>
            <a:off x="7488380" y="2493818"/>
            <a:ext cx="1343891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a post office logo 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" b="5160"/>
          <a:stretch/>
        </p:blipFill>
        <p:spPr bwMode="auto">
          <a:xfrm>
            <a:off x="4139332" y="3446318"/>
            <a:ext cx="394715" cy="3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Bidding to Win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3505200" y="1219200"/>
            <a:ext cx="1981200" cy="52578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67200" y="6107668"/>
            <a:ext cx="45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€1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112532"/>
            <a:ext cx="1676400" cy="33644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558" y="2707362"/>
            <a:ext cx="133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shellbiddy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3112532"/>
            <a:ext cx="1143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8600" y="3112532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70710" y="2713458"/>
            <a:ext cx="45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€5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8359" y="2707362"/>
            <a:ext cx="60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ax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38600" y="5638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8600" y="4794766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38481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70710" y="5284184"/>
            <a:ext cx="45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€2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199" y="4425434"/>
            <a:ext cx="45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€3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198" y="3478768"/>
            <a:ext cx="45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€4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7627" y="1295400"/>
            <a:ext cx="1636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B050"/>
                </a:solidFill>
              </a:rPr>
              <a:t>Min</a:t>
            </a:r>
          </a:p>
          <a:p>
            <a:pPr algn="ctr"/>
            <a:r>
              <a:rPr lang="en-US" i="1" dirty="0" smtClean="0">
                <a:solidFill>
                  <a:srgbClr val="00B050"/>
                </a:solidFill>
              </a:rPr>
              <a:t> bidding</a:t>
            </a:r>
          </a:p>
          <a:p>
            <a:pPr algn="ctr"/>
            <a:r>
              <a:rPr lang="en-US" i="1" dirty="0" smtClean="0">
                <a:solidFill>
                  <a:srgbClr val="00B050"/>
                </a:solidFill>
              </a:rPr>
              <a:t> increment = €1</a:t>
            </a:r>
            <a:endParaRPr lang="en-GB" i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4432" y="6470380"/>
            <a:ext cx="135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(first bidder)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67000" y="6470380"/>
            <a:ext cx="1219200" cy="66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05400" y="6473690"/>
            <a:ext cx="3611407" cy="331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68311" y="6477000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8246" y="6111144"/>
            <a:ext cx="93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Paying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249" y="1295400"/>
            <a:ext cx="242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shellbiddy</a:t>
            </a:r>
            <a:r>
              <a:rPr lang="en-US" i="1" dirty="0" smtClean="0">
                <a:solidFill>
                  <a:srgbClr val="FF0000"/>
                </a:solidFill>
              </a:rPr>
              <a:t>” </a:t>
            </a:r>
            <a:r>
              <a:rPr lang="en-US" dirty="0" smtClean="0">
                <a:solidFill>
                  <a:schemeClr val="bg1"/>
                </a:solidFill>
              </a:rPr>
              <a:t>sees: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2200" y="1295400"/>
            <a:ext cx="24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other bidders </a:t>
            </a:r>
            <a:r>
              <a:rPr lang="en-US" dirty="0" smtClean="0">
                <a:solidFill>
                  <a:schemeClr val="bg1"/>
                </a:solidFill>
              </a:rPr>
              <a:t>see: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57800" y="6101048"/>
            <a:ext cx="270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“</a:t>
            </a:r>
            <a:r>
              <a:rPr lang="en-US" dirty="0" err="1" smtClean="0">
                <a:solidFill>
                  <a:srgbClr val="00B0F0"/>
                </a:solidFill>
              </a:rPr>
              <a:t>shellbiddy</a:t>
            </a:r>
            <a:r>
              <a:rPr lang="en-US" dirty="0" smtClean="0">
                <a:solidFill>
                  <a:srgbClr val="00B0F0"/>
                </a:solidFill>
              </a:rPr>
              <a:t>” winning @ </a:t>
            </a:r>
            <a:r>
              <a:rPr lang="en-GB" dirty="0">
                <a:solidFill>
                  <a:srgbClr val="00B0F0"/>
                </a:solidFill>
              </a:rPr>
              <a:t>€</a:t>
            </a:r>
            <a:r>
              <a:rPr lang="en-GB" dirty="0" smtClean="0">
                <a:solidFill>
                  <a:srgbClr val="00B0F0"/>
                </a:solidFill>
              </a:rPr>
              <a:t>1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60068" y="4794766"/>
            <a:ext cx="756739" cy="16756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105400" y="4794766"/>
            <a:ext cx="27432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57225" y="4343400"/>
            <a:ext cx="210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some_other_dude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819400" y="3848100"/>
            <a:ext cx="10668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85587" y="3478768"/>
            <a:ext cx="93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Paying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07135" y="4151376"/>
            <a:ext cx="94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Autobid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8" name="Chevron 57"/>
          <p:cNvSpPr/>
          <p:nvPr/>
        </p:nvSpPr>
        <p:spPr>
          <a:xfrm rot="16200000">
            <a:off x="4343400" y="4415465"/>
            <a:ext cx="304800" cy="36933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077968" y="3851410"/>
            <a:ext cx="3611407" cy="331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230368" y="3478768"/>
            <a:ext cx="270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“</a:t>
            </a:r>
            <a:r>
              <a:rPr lang="en-US" dirty="0" err="1" smtClean="0">
                <a:solidFill>
                  <a:srgbClr val="00B0F0"/>
                </a:solidFill>
              </a:rPr>
              <a:t>shellbiddy</a:t>
            </a:r>
            <a:r>
              <a:rPr lang="en-US" dirty="0" smtClean="0">
                <a:solidFill>
                  <a:srgbClr val="00B0F0"/>
                </a:solidFill>
              </a:rPr>
              <a:t>” winning @ </a:t>
            </a:r>
            <a:r>
              <a:rPr lang="en-GB" dirty="0" smtClean="0">
                <a:solidFill>
                  <a:srgbClr val="00B0F0"/>
                </a:solidFill>
              </a:rPr>
              <a:t>€4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1" t="4702" b="5881"/>
          <a:stretch/>
        </p:blipFill>
        <p:spPr bwMode="auto">
          <a:xfrm>
            <a:off x="6569718" y="1480066"/>
            <a:ext cx="990600" cy="18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88272E-7 L -0.41406 0.434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217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44444E-6 -0.00694 L 4.44444E-6 -0.08073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3" grpId="0"/>
      <p:bldP spid="14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8" grpId="0"/>
      <p:bldP spid="39" grpId="0"/>
      <p:bldP spid="46" grpId="0"/>
      <p:bldP spid="47" grpId="0" animBg="1"/>
      <p:bldP spid="50" grpId="0"/>
      <p:bldP spid="53" grpId="0"/>
      <p:bldP spid="55" grpId="0"/>
      <p:bldP spid="58" grpId="0" animBg="1"/>
      <p:bldP spid="58" grpId="1" animBg="1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Tips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bid on </a:t>
            </a:r>
            <a:r>
              <a:rPr lang="en-US" dirty="0" smtClean="0">
                <a:solidFill>
                  <a:srgbClr val="FF0000"/>
                </a:solidFill>
              </a:rPr>
              <a:t>everything</a:t>
            </a:r>
            <a:r>
              <a:rPr lang="en-US" dirty="0" smtClean="0">
                <a:solidFill>
                  <a:schemeClr val="bg1"/>
                </a:solidFill>
              </a:rPr>
              <a:t> – you might win it all!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Check your </a:t>
            </a:r>
            <a:r>
              <a:rPr lang="en-US" dirty="0" smtClean="0">
                <a:solidFill>
                  <a:srgbClr val="FF0000"/>
                </a:solidFill>
              </a:rPr>
              <a:t>budget</a:t>
            </a:r>
            <a:r>
              <a:rPr lang="en-US" dirty="0" smtClean="0">
                <a:solidFill>
                  <a:schemeClr val="bg1"/>
                </a:solidFill>
              </a:rPr>
              <a:t> – bid within your means.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bid is a </a:t>
            </a:r>
            <a:r>
              <a:rPr lang="en-US" dirty="0" smtClean="0">
                <a:solidFill>
                  <a:srgbClr val="FF0000"/>
                </a:solidFill>
              </a:rPr>
              <a:t>contract</a:t>
            </a:r>
            <a:r>
              <a:rPr lang="en-US" dirty="0" smtClean="0">
                <a:solidFill>
                  <a:schemeClr val="bg1"/>
                </a:solidFill>
              </a:rPr>
              <a:t> – you must </a:t>
            </a:r>
            <a:r>
              <a:rPr lang="en-US" dirty="0" err="1" smtClean="0">
                <a:solidFill>
                  <a:schemeClr val="bg1"/>
                </a:solidFill>
              </a:rPr>
              <a:t>honour</a:t>
            </a:r>
            <a:r>
              <a:rPr lang="en-US" dirty="0" smtClean="0">
                <a:solidFill>
                  <a:schemeClr val="bg1"/>
                </a:solidFill>
              </a:rPr>
              <a:t> and pay.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Don’t be </a:t>
            </a:r>
            <a:r>
              <a:rPr lang="en-US" dirty="0" smtClean="0">
                <a:solidFill>
                  <a:srgbClr val="FF0000"/>
                </a:solidFill>
              </a:rPr>
              <a:t>desponded</a:t>
            </a:r>
            <a:r>
              <a:rPr lang="en-US" dirty="0" smtClean="0">
                <a:solidFill>
                  <a:schemeClr val="bg1"/>
                </a:solidFill>
              </a:rPr>
              <a:t> if you lose.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Check dealer </a:t>
            </a:r>
            <a:r>
              <a:rPr lang="en-US" dirty="0" smtClean="0">
                <a:solidFill>
                  <a:srgbClr val="FF0000"/>
                </a:solidFill>
              </a:rPr>
              <a:t>reputations</a:t>
            </a:r>
            <a:r>
              <a:rPr lang="en-US" dirty="0" smtClean="0">
                <a:solidFill>
                  <a:schemeClr val="bg1"/>
                </a:solidFill>
              </a:rPr>
              <a:t> (feedback system).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Check shell </a:t>
            </a:r>
            <a:r>
              <a:rPr lang="en-US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>
                <a:solidFill>
                  <a:schemeClr val="bg1"/>
                </a:solidFill>
              </a:rPr>
              <a:t> + read descriptions.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Communicate</a:t>
            </a:r>
            <a:r>
              <a:rPr lang="en-US" dirty="0" smtClean="0">
                <a:solidFill>
                  <a:schemeClr val="bg1"/>
                </a:solidFill>
              </a:rPr>
              <a:t> with dealers.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Always pay </a:t>
            </a:r>
            <a:r>
              <a:rPr lang="en-US" dirty="0" smtClean="0">
                <a:solidFill>
                  <a:srgbClr val="FF0000"/>
                </a:solidFill>
              </a:rPr>
              <a:t>quickly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Have shells </a:t>
            </a:r>
            <a:r>
              <a:rPr lang="en-US" dirty="0" smtClean="0">
                <a:solidFill>
                  <a:srgbClr val="FF0000"/>
                </a:solidFill>
              </a:rPr>
              <a:t>reserved</a:t>
            </a:r>
            <a:r>
              <a:rPr lang="en-US" dirty="0" smtClean="0">
                <a:solidFill>
                  <a:schemeClr val="bg1"/>
                </a:solidFill>
              </a:rPr>
              <a:t> – saves on shipping.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Pre-set you </a:t>
            </a:r>
            <a:r>
              <a:rPr lang="en-US" dirty="0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chemeClr val="bg1"/>
                </a:solidFill>
              </a:rPr>
              <a:t> bids – don’t get carried away!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Shipping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40" name="Picture 4" descr="Image result for ems mail logo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5" b="28571"/>
          <a:stretch/>
        </p:blipFill>
        <p:spPr bwMode="auto">
          <a:xfrm>
            <a:off x="3593630" y="1143000"/>
            <a:ext cx="5390386" cy="14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postbox courier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5931" r="9454" b="27734"/>
          <a:stretch/>
        </p:blipFill>
        <p:spPr bwMode="auto">
          <a:xfrm>
            <a:off x="3593630" y="2853871"/>
            <a:ext cx="4803453" cy="174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dh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77279"/>
            <a:ext cx="6666431" cy="14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sa post office logo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0" r="1" b="30710"/>
          <a:stretch/>
        </p:blipFill>
        <p:spPr bwMode="auto">
          <a:xfrm>
            <a:off x="228600" y="1596571"/>
            <a:ext cx="31182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1500" dirty="0" smtClean="0">
                <a:solidFill>
                  <a:srgbClr val="FF0000"/>
                </a:solidFill>
              </a:rPr>
              <a:t>MOASA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31197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75000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Shipping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099566"/>
              </p:ext>
            </p:extLst>
          </p:nvPr>
        </p:nvGraphicFramePr>
        <p:xfrm>
          <a:off x="457200" y="16002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Convenience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Image result for sa post office logo 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" b="5160"/>
          <a:stretch/>
        </p:blipFill>
        <p:spPr bwMode="auto">
          <a:xfrm>
            <a:off x="762000" y="1981200"/>
            <a:ext cx="97470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ems mail logo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5" b="28571"/>
          <a:stretch/>
        </p:blipFill>
        <p:spPr bwMode="auto">
          <a:xfrm>
            <a:off x="609600" y="3193727"/>
            <a:ext cx="1447800" cy="3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postbox courier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5931" r="9454" b="27734"/>
          <a:stretch/>
        </p:blipFill>
        <p:spPr bwMode="auto">
          <a:xfrm>
            <a:off x="545630" y="4023083"/>
            <a:ext cx="1511770" cy="5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dh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1371600" cy="3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sosceles Triangle 2">
            <a:hlinkClick r:id="rId6" action="ppaction://hlinksldjump"/>
          </p:cNvPr>
          <p:cNvSpPr/>
          <p:nvPr/>
        </p:nvSpPr>
        <p:spPr>
          <a:xfrm>
            <a:off x="8229600" y="6068505"/>
            <a:ext cx="457200" cy="3810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Complicated?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Come bid with </a:t>
            </a:r>
            <a:r>
              <a:rPr lang="en-US" dirty="0" smtClean="0">
                <a:solidFill>
                  <a:srgbClr val="FFFF00"/>
                </a:solidFill>
              </a:rPr>
              <a:t>us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need to </a:t>
            </a:r>
            <a:r>
              <a:rPr lang="en-US" dirty="0" smtClean="0">
                <a:solidFill>
                  <a:srgbClr val="FFFF00"/>
                </a:solidFill>
              </a:rPr>
              <a:t>Register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need to create a </a:t>
            </a:r>
            <a:r>
              <a:rPr lang="en-US" dirty="0" err="1" smtClean="0">
                <a:solidFill>
                  <a:srgbClr val="FFFF00"/>
                </a:solidFill>
              </a:rPr>
              <a:t>Paypal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account.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need to </a:t>
            </a:r>
            <a:r>
              <a:rPr lang="en-US" dirty="0" smtClean="0">
                <a:solidFill>
                  <a:srgbClr val="FFFF00"/>
                </a:solidFill>
              </a:rPr>
              <a:t>converse</a:t>
            </a:r>
            <a:r>
              <a:rPr lang="en-US" dirty="0" smtClean="0">
                <a:solidFill>
                  <a:schemeClr val="bg1"/>
                </a:solidFill>
              </a:rPr>
              <a:t> with dealers.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need to </a:t>
            </a:r>
            <a:r>
              <a:rPr lang="en-US" dirty="0" smtClean="0">
                <a:solidFill>
                  <a:srgbClr val="FFFF00"/>
                </a:solidFill>
              </a:rPr>
              <a:t>manage</a:t>
            </a:r>
            <a:r>
              <a:rPr lang="en-US" dirty="0" smtClean="0">
                <a:solidFill>
                  <a:schemeClr val="bg1"/>
                </a:solidFill>
              </a:rPr>
              <a:t> bids.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 long as you can </a:t>
            </a:r>
            <a:r>
              <a:rPr lang="en-US" dirty="0" smtClean="0">
                <a:solidFill>
                  <a:srgbClr val="92D050"/>
                </a:solidFill>
              </a:rPr>
              <a:t>email and EFT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3072" y="3124200"/>
            <a:ext cx="2642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End of Presentation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20130" r="54873" b="14244"/>
          <a:stretch/>
        </p:blipFill>
        <p:spPr>
          <a:xfrm>
            <a:off x="381000" y="1219200"/>
            <a:ext cx="8382000" cy="5441025"/>
          </a:xfrm>
        </p:spPr>
      </p:pic>
      <p:sp>
        <p:nvSpPr>
          <p:cNvPr id="6" name="Curved Down Arrow 5">
            <a:hlinkClick r:id="rId4" action="ppaction://hlinksldjump"/>
          </p:cNvPr>
          <p:cNvSpPr/>
          <p:nvPr/>
        </p:nvSpPr>
        <p:spPr>
          <a:xfrm>
            <a:off x="8229600" y="6096000"/>
            <a:ext cx="838200" cy="609600"/>
          </a:xfrm>
          <a:prstGeom prst="curvedDownArrow">
            <a:avLst>
              <a:gd name="adj1" fmla="val 37434"/>
              <a:gd name="adj2" fmla="val 65916"/>
              <a:gd name="adj3" fmla="val 3447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42087" b="3968"/>
          <a:stretch/>
        </p:blipFill>
        <p:spPr>
          <a:xfrm>
            <a:off x="152399" y="1787236"/>
            <a:ext cx="8861655" cy="4337793"/>
          </a:xfrm>
        </p:spPr>
      </p:pic>
    </p:spTree>
    <p:extLst>
      <p:ext uri="{BB962C8B-B14F-4D97-AF65-F5344CB8AC3E}">
        <p14:creationId xmlns:p14="http://schemas.microsoft.com/office/powerpoint/2010/main" val="7579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Shellauction.net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9" r="41919" b="3835"/>
          <a:stretch/>
        </p:blipFill>
        <p:spPr>
          <a:xfrm>
            <a:off x="152400" y="1600200"/>
            <a:ext cx="8851366" cy="4343400"/>
          </a:xfrm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76200" y="1752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752600" y="17526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505200" y="17526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172200" y="1752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467600" y="17526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590800" y="2438400"/>
            <a:ext cx="1066800" cy="304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886200" y="2438400"/>
            <a:ext cx="685800" cy="304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724400" y="2438400"/>
            <a:ext cx="685800" cy="304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715000" y="2438400"/>
            <a:ext cx="609600" cy="304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718" y="117526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Login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117526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User </a:t>
            </a:r>
            <a:r>
              <a:rPr lang="en-US" dirty="0" err="1" smtClean="0">
                <a:solidFill>
                  <a:srgbClr val="FF0000"/>
                </a:solidFill>
              </a:rPr>
              <a:t>Pg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1205162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Families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1207349"/>
            <a:ext cx="64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6036" y="1207349"/>
            <a:ext cx="9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85" y="2743200"/>
            <a:ext cx="95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Account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7965" y="2831068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Currency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2831068"/>
            <a:ext cx="82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Report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175" y="2743200"/>
            <a:ext cx="10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Feedback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4412" r="48317" b="3991"/>
          <a:stretch/>
        </p:blipFill>
        <p:spPr>
          <a:xfrm>
            <a:off x="0" y="1143000"/>
            <a:ext cx="9144000" cy="5369269"/>
          </a:xfrm>
        </p:spPr>
      </p:pic>
      <p:pic>
        <p:nvPicPr>
          <p:cNvPr id="7170" name="Picture 2" descr="C:\Users\AIRCERT\Dropbox\Screenshots\Screenshot 2018-12-03 12.39.5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4495" r="95301" b="68560"/>
          <a:stretch/>
        </p:blipFill>
        <p:spPr bwMode="auto">
          <a:xfrm>
            <a:off x="1066800" y="152400"/>
            <a:ext cx="2634343" cy="55642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152400"/>
            <a:ext cx="10668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AIRCERT\Dropbox\Screenshots\Screenshot 2018-12-03 12.39.5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30634" r="65258" b="43010"/>
          <a:stretch/>
        </p:blipFill>
        <p:spPr bwMode="auto">
          <a:xfrm>
            <a:off x="4953000" y="152400"/>
            <a:ext cx="4012035" cy="48489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191000" y="152400"/>
            <a:ext cx="7620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53" r="42386" b="4068"/>
          <a:stretch/>
        </p:blipFill>
        <p:spPr>
          <a:xfrm>
            <a:off x="0" y="1595405"/>
            <a:ext cx="9144000" cy="4500595"/>
          </a:xfrm>
        </p:spPr>
      </p:pic>
      <p:pic>
        <p:nvPicPr>
          <p:cNvPr id="9218" name="Picture 2" descr="C:\Users\AIRCERT\Dropbox\Screenshots\Screenshot 2018-12-03 13.29.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1" r="89984" b="38497"/>
          <a:stretch/>
        </p:blipFill>
        <p:spPr bwMode="auto">
          <a:xfrm>
            <a:off x="1905000" y="249381"/>
            <a:ext cx="4525637" cy="6400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0" y="249381"/>
            <a:ext cx="1905000" cy="1884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0" y="6096000"/>
            <a:ext cx="1905000" cy="554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905000" y="4419600"/>
            <a:ext cx="1524000" cy="609600"/>
          </a:xfrm>
          <a:prstGeom prst="roundRect">
            <a:avLst>
              <a:gd name="adj" fmla="val 32576"/>
            </a:avLst>
          </a:prstGeom>
          <a:solidFill>
            <a:srgbClr val="0070C0">
              <a:alpha val="50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r="42273" b="4612"/>
          <a:stretch/>
        </p:blipFill>
        <p:spPr>
          <a:xfrm>
            <a:off x="0" y="1600200"/>
            <a:ext cx="9066574" cy="4419600"/>
          </a:xfrm>
        </p:spPr>
      </p:pic>
      <p:pic>
        <p:nvPicPr>
          <p:cNvPr id="10242" name="Picture 2" descr="C:\Users\AIRCERT\Dropbox\Screenshots\Screenshot 2018-12-03 13.37.3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6" r="81956" b="13416"/>
          <a:stretch/>
        </p:blipFill>
        <p:spPr bwMode="auto">
          <a:xfrm>
            <a:off x="1752600" y="616527"/>
            <a:ext cx="7162800" cy="58014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1600" y="1066800"/>
            <a:ext cx="1905000" cy="685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276600" y="1409700"/>
            <a:ext cx="33528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733800" y="4572000"/>
            <a:ext cx="5410200" cy="152400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>
            <a:off x="6438900" y="4572000"/>
            <a:ext cx="0" cy="457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Shellauction.net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42204" b="3721"/>
          <a:stretch/>
        </p:blipFill>
        <p:spPr>
          <a:xfrm>
            <a:off x="0" y="1524000"/>
            <a:ext cx="9097278" cy="4495800"/>
          </a:xfrm>
        </p:spPr>
      </p:pic>
      <p:pic>
        <p:nvPicPr>
          <p:cNvPr id="11266" name="Picture 2" descr="C:\Users\AIRCERT\Dropbox\Screenshots\Screenshot 2018-12-03 13.44.5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51086" r="76080" b="13028"/>
          <a:stretch/>
        </p:blipFill>
        <p:spPr bwMode="auto">
          <a:xfrm>
            <a:off x="277906" y="816429"/>
            <a:ext cx="8561294" cy="48006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343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Shell Auctions</vt:lpstr>
      <vt:lpstr>Shellauction.net</vt:lpstr>
      <vt:lpstr>Shellauction.net</vt:lpstr>
      <vt:lpstr>Shellauction.net</vt:lpstr>
      <vt:lpstr>Shellauction.net</vt:lpstr>
      <vt:lpstr>Shellauction.net</vt:lpstr>
      <vt:lpstr>Shellauction.net</vt:lpstr>
      <vt:lpstr>Shellauction.net</vt:lpstr>
      <vt:lpstr>Shellauction.net</vt:lpstr>
      <vt:lpstr>Shellauction.net</vt:lpstr>
      <vt:lpstr>Shellauction.net</vt:lpstr>
      <vt:lpstr>Shellauction.net</vt:lpstr>
      <vt:lpstr>Shellauction.net</vt:lpstr>
      <vt:lpstr>Shellauction.net Basics</vt:lpstr>
      <vt:lpstr>Auction Basics</vt:lpstr>
      <vt:lpstr>Auction Basics</vt:lpstr>
      <vt:lpstr>Bidding to Win</vt:lpstr>
      <vt:lpstr>Tips</vt:lpstr>
      <vt:lpstr>Shipping</vt:lpstr>
      <vt:lpstr>Shipping</vt:lpstr>
      <vt:lpstr>Complicated?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Shell Auctions</dc:title>
  <dc:creator>AIRCERT</dc:creator>
  <cp:lastModifiedBy>AIRCERT</cp:lastModifiedBy>
  <cp:revision>80</cp:revision>
  <cp:lastPrinted>2019-01-14T12:34:22Z</cp:lastPrinted>
  <dcterms:created xsi:type="dcterms:W3CDTF">2018-11-27T00:05:24Z</dcterms:created>
  <dcterms:modified xsi:type="dcterms:W3CDTF">2019-01-16T12:33:25Z</dcterms:modified>
</cp:coreProperties>
</file>